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3" r:id="rId5"/>
  </p:sldMasterIdLst>
  <p:notesMasterIdLst>
    <p:notesMasterId r:id="rId28"/>
  </p:notesMasterIdLst>
  <p:sldIdLst>
    <p:sldId id="352" r:id="rId6"/>
    <p:sldId id="376" r:id="rId7"/>
    <p:sldId id="345" r:id="rId8"/>
    <p:sldId id="346" r:id="rId9"/>
    <p:sldId id="347" r:id="rId10"/>
    <p:sldId id="348" r:id="rId11"/>
    <p:sldId id="349" r:id="rId12"/>
    <p:sldId id="356" r:id="rId13"/>
    <p:sldId id="365" r:id="rId14"/>
    <p:sldId id="381" r:id="rId15"/>
    <p:sldId id="377" r:id="rId16"/>
    <p:sldId id="367" r:id="rId17"/>
    <p:sldId id="375" r:id="rId18"/>
    <p:sldId id="378" r:id="rId19"/>
    <p:sldId id="359" r:id="rId20"/>
    <p:sldId id="370" r:id="rId21"/>
    <p:sldId id="379" r:id="rId22"/>
    <p:sldId id="374" r:id="rId23"/>
    <p:sldId id="382" r:id="rId24"/>
    <p:sldId id="380" r:id="rId25"/>
    <p:sldId id="372" r:id="rId26"/>
    <p:sldId id="3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460319-533D-4FAA-B528-CCD963DC46FD}" v="8" dt="2021-06-11T12:36:49.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p:cViewPr>
        <p:scale>
          <a:sx n="70" d="100"/>
          <a:sy n="70" d="100"/>
        </p:scale>
        <p:origin x="4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12CE6C-3BBA-4C43-BB1E-7176F88B1388}" type="datetimeFigureOut">
              <a:rPr lang="en-GB" smtClean="0"/>
              <a:t>11/06/2021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16C87-7FA6-4F6A-8C44-565B97256B3A}" type="slidenum">
              <a:rPr lang="en-GB" smtClean="0"/>
              <a:t>‹#›</a:t>
            </a:fld>
            <a:endParaRPr lang="en-GB"/>
          </a:p>
        </p:txBody>
      </p:sp>
    </p:spTree>
    <p:extLst>
      <p:ext uri="{BB962C8B-B14F-4D97-AF65-F5344CB8AC3E}">
        <p14:creationId xmlns:p14="http://schemas.microsoft.com/office/powerpoint/2010/main" val="264948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2</a:t>
            </a:fld>
            <a:endParaRPr lang="en-GB"/>
          </a:p>
        </p:txBody>
      </p:sp>
    </p:spTree>
    <p:extLst>
      <p:ext uri="{BB962C8B-B14F-4D97-AF65-F5344CB8AC3E}">
        <p14:creationId xmlns:p14="http://schemas.microsoft.com/office/powerpoint/2010/main" val="89334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11</a:t>
            </a:fld>
            <a:endParaRPr lang="en-GB"/>
          </a:p>
        </p:txBody>
      </p:sp>
    </p:spTree>
    <p:extLst>
      <p:ext uri="{BB962C8B-B14F-4D97-AF65-F5344CB8AC3E}">
        <p14:creationId xmlns:p14="http://schemas.microsoft.com/office/powerpoint/2010/main" val="201088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endParaRPr lang="en-GB" dirty="0"/>
          </a:p>
          <a:p>
            <a:pPr marL="171450" indent="-171450">
              <a:buFont typeface="Arial" panose="020B0604020202020204" pitchFamily="34" charset="0"/>
              <a:buChar char="•"/>
            </a:pPr>
            <a:r>
              <a:rPr lang="en-GB" dirty="0"/>
              <a:t>Customers are banded into different groups ranging from Platinum, Gold Silver and Bronze depending on the services they subscribe to. The Platinum customers have dedicated customer support teams with enhanced SLA’s and hence imperative these are not breached</a:t>
            </a:r>
          </a:p>
          <a:p>
            <a:pPr marL="171450" indent="-171450">
              <a:buFont typeface="Arial" panose="020B0604020202020204" pitchFamily="34" charset="0"/>
              <a:buChar char="•"/>
            </a:pPr>
            <a:r>
              <a:rPr lang="en-GB" dirty="0"/>
              <a:t>A </a:t>
            </a:r>
            <a:r>
              <a:rPr lang="en-GB" b="1" dirty="0"/>
              <a:t>Platinum</a:t>
            </a:r>
            <a:r>
              <a:rPr lang="en-GB" dirty="0"/>
              <a:t> customer logs into the Bupa Touch app which is based on a native app Xamarin framework. By logging into the mobile app, we </a:t>
            </a:r>
            <a:r>
              <a:rPr lang="en-GB" b="1" dirty="0"/>
              <a:t>know the identity of the customer</a:t>
            </a:r>
          </a:p>
          <a:p>
            <a:pPr marL="171450" indent="-171450">
              <a:buFont typeface="Arial" panose="020B0604020202020204" pitchFamily="34" charset="0"/>
              <a:buChar char="•"/>
            </a:pPr>
            <a:r>
              <a:rPr lang="en-GB" dirty="0"/>
              <a:t>Customer elects to start a chat on health cover page. This chat button is dynamically assigned using API’s queries based on the type of customer i.e., a Platinum Gold, Silver or Bronze</a:t>
            </a:r>
          </a:p>
          <a:p>
            <a:pPr marL="171450" indent="-171450">
              <a:buFont typeface="Arial" panose="020B0604020202020204" pitchFamily="34" charset="0"/>
              <a:buChar char="•"/>
            </a:pPr>
            <a:r>
              <a:rPr lang="en-GB" dirty="0"/>
              <a:t>The chat is presented to the appropriate agent team who are </a:t>
            </a:r>
            <a:r>
              <a:rPr lang="en-GB" b="1" dirty="0"/>
              <a:t>presented with the identity of the customer within USD</a:t>
            </a:r>
            <a:r>
              <a:rPr lang="en-GB" dirty="0"/>
              <a:t> and details of what the customer intent is based on what options/pages they have selected in the app to initiate the chat</a:t>
            </a:r>
          </a:p>
          <a:p>
            <a:pPr marL="171450" indent="-171450">
              <a:buFont typeface="Arial" panose="020B0604020202020204" pitchFamily="34" charset="0"/>
              <a:buChar char="•"/>
            </a:pPr>
            <a:r>
              <a:rPr lang="en-GB" dirty="0"/>
              <a:t>During the conversation it is felt that the customer would be better served in the voice channel. As such the agent escalates the chat to a call</a:t>
            </a:r>
          </a:p>
          <a:p>
            <a:pPr marL="171450" indent="-171450">
              <a:buFont typeface="Arial" panose="020B0604020202020204" pitchFamily="34" charset="0"/>
              <a:buChar char="•"/>
            </a:pPr>
            <a:r>
              <a:rPr lang="en-GB" dirty="0"/>
              <a:t>The customer receives a telephone call. The full context and Identity are transferred to voice channel. The customer does not need to re-ID&amp;V themselves and the agent has full visibility of chat conversations</a:t>
            </a:r>
          </a:p>
          <a:p>
            <a:pPr marL="171450" indent="-171450">
              <a:buFont typeface="Arial" panose="020B0604020202020204" pitchFamily="34" charset="0"/>
              <a:buChar char="•"/>
            </a:pPr>
            <a:r>
              <a:rPr lang="en-GB" dirty="0"/>
              <a:t>At the end of the call, the chat and voice transcripts are copied to CRM using API’s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*note – is ID&amp;V needed when coming through the App?</a:t>
            </a:r>
          </a:p>
        </p:txBody>
      </p:sp>
      <p:sp>
        <p:nvSpPr>
          <p:cNvPr id="4" name="Slide Number Placeholder 3"/>
          <p:cNvSpPr>
            <a:spLocks noGrp="1"/>
          </p:cNvSpPr>
          <p:nvPr>
            <p:ph type="sldNum" sz="quarter" idx="5"/>
          </p:nvPr>
        </p:nvSpPr>
        <p:spPr/>
        <p:txBody>
          <a:bodyPr/>
          <a:lstStyle/>
          <a:p>
            <a:fld id="{11D16C87-7FA6-4F6A-8C44-565B97256B3A}" type="slidenum">
              <a:rPr lang="en-GB" smtClean="0"/>
              <a:t>12</a:t>
            </a:fld>
            <a:endParaRPr lang="en-GB"/>
          </a:p>
        </p:txBody>
      </p:sp>
    </p:spTree>
    <p:extLst>
      <p:ext uri="{BB962C8B-B14F-4D97-AF65-F5344CB8AC3E}">
        <p14:creationId xmlns:p14="http://schemas.microsoft.com/office/powerpoint/2010/main" val="383691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in sentiment analysis – picks up unhappy customer and picks up action to escalate to a complaint handler</a:t>
            </a:r>
          </a:p>
          <a:p>
            <a:r>
              <a:rPr lang="en-GB" dirty="0"/>
              <a:t>Resolved </a:t>
            </a:r>
          </a:p>
          <a:p>
            <a:r>
              <a:rPr lang="en-GB" dirty="0"/>
              <a:t>Skill based routing – platinum customer and escalation to complaint handler. Whisper – platinum complaint</a:t>
            </a:r>
          </a:p>
        </p:txBody>
      </p:sp>
      <p:sp>
        <p:nvSpPr>
          <p:cNvPr id="4" name="Slide Number Placeholder 3"/>
          <p:cNvSpPr>
            <a:spLocks noGrp="1"/>
          </p:cNvSpPr>
          <p:nvPr>
            <p:ph type="sldNum" sz="quarter" idx="5"/>
          </p:nvPr>
        </p:nvSpPr>
        <p:spPr/>
        <p:txBody>
          <a:bodyPr/>
          <a:lstStyle/>
          <a:p>
            <a:fld id="{11D16C87-7FA6-4F6A-8C44-565B97256B3A}" type="slidenum">
              <a:rPr lang="en-GB" smtClean="0"/>
              <a:t>13</a:t>
            </a:fld>
            <a:endParaRPr lang="en-GB"/>
          </a:p>
        </p:txBody>
      </p:sp>
    </p:spTree>
    <p:extLst>
      <p:ext uri="{BB962C8B-B14F-4D97-AF65-F5344CB8AC3E}">
        <p14:creationId xmlns:p14="http://schemas.microsoft.com/office/powerpoint/2010/main" val="3744121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14</a:t>
            </a:fld>
            <a:endParaRPr lang="en-GB"/>
          </a:p>
        </p:txBody>
      </p:sp>
    </p:spTree>
    <p:extLst>
      <p:ext uri="{BB962C8B-B14F-4D97-AF65-F5344CB8AC3E}">
        <p14:creationId xmlns:p14="http://schemas.microsoft.com/office/powerpoint/2010/main" val="38782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endParaRPr lang="en-GB" dirty="0"/>
          </a:p>
          <a:p>
            <a:pPr marL="171450" indent="-171450">
              <a:buFont typeface="Arial" panose="020B0604020202020204" pitchFamily="34" charset="0"/>
              <a:buChar char="•"/>
            </a:pPr>
            <a:r>
              <a:rPr lang="en-GB" dirty="0"/>
              <a:t>Customer selects a chat session from Bupa.co.uk.</a:t>
            </a:r>
          </a:p>
          <a:p>
            <a:pPr marL="171450" indent="-171450">
              <a:buFont typeface="Arial" panose="020B0604020202020204" pitchFamily="34" charset="0"/>
              <a:buChar char="•"/>
            </a:pPr>
            <a:r>
              <a:rPr lang="en-GB" dirty="0"/>
              <a:t>The chat is routed to an agent who is presented with information of what page the customer initiated the chat from, email address, First names, last name and the reason for their interaction</a:t>
            </a:r>
          </a:p>
          <a:p>
            <a:pPr marL="171450" indent="-171450">
              <a:buFont typeface="Arial" panose="020B0604020202020204" pitchFamily="34" charset="0"/>
              <a:buChar char="•"/>
            </a:pPr>
            <a:r>
              <a:rPr lang="en-GB" dirty="0"/>
              <a:t>The agent is presented with canned responses and the Knowledge to guide them through the conversation to achieve the next best action</a:t>
            </a:r>
          </a:p>
          <a:p>
            <a:pPr marL="171450" indent="-171450">
              <a:buFont typeface="Arial" panose="020B0604020202020204" pitchFamily="34" charset="0"/>
              <a:buChar char="•"/>
            </a:pPr>
            <a:r>
              <a:rPr lang="en-GB" dirty="0"/>
              <a:t>During the conversation it becomes clear that a co- browse session would be useful to complete a form online with the customer. The agent offers the customer the option to Co- Browse which is accepted. (This needs to be consent based and can mask areas of the page that has sensitive information</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Create a breadcrumb – a line that references back to what we’ve </a:t>
            </a:r>
            <a:r>
              <a:rPr lang="en-GB" dirty="0" err="1"/>
              <a:t>bcovered</a:t>
            </a:r>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15</a:t>
            </a:fld>
            <a:endParaRPr lang="en-GB"/>
          </a:p>
        </p:txBody>
      </p:sp>
    </p:spTree>
    <p:extLst>
      <p:ext uri="{BB962C8B-B14F-4D97-AF65-F5344CB8AC3E}">
        <p14:creationId xmlns:p14="http://schemas.microsoft.com/office/powerpoint/2010/main" val="2118962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17</a:t>
            </a:fld>
            <a:endParaRPr lang="en-GB"/>
          </a:p>
        </p:txBody>
      </p:sp>
    </p:spTree>
    <p:extLst>
      <p:ext uri="{BB962C8B-B14F-4D97-AF65-F5344CB8AC3E}">
        <p14:creationId xmlns:p14="http://schemas.microsoft.com/office/powerpoint/2010/main" val="3821113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pPr marL="171450" indent="-171450">
              <a:buFont typeface="Arial" panose="020B0604020202020204" pitchFamily="34" charset="0"/>
              <a:buChar char="•"/>
            </a:pPr>
            <a:r>
              <a:rPr lang="en-GB" dirty="0"/>
              <a:t>A customer initiated a Virtual assistant chat session on the Bupa home page</a:t>
            </a:r>
          </a:p>
          <a:p>
            <a:pPr marL="171450" indent="-171450">
              <a:buFont typeface="Arial" panose="020B0604020202020204" pitchFamily="34" charset="0"/>
              <a:buChar char="•"/>
            </a:pPr>
            <a:r>
              <a:rPr lang="en-GB" dirty="0"/>
              <a:t>Customer ID known from website login</a:t>
            </a:r>
          </a:p>
          <a:p>
            <a:pPr marL="171450" indent="-171450">
              <a:buFont typeface="Arial" panose="020B0604020202020204" pitchFamily="34" charset="0"/>
              <a:buChar char="•"/>
            </a:pPr>
            <a:r>
              <a:rPr lang="en-GB" dirty="0"/>
              <a:t>The customer can select from the option offered in the chat window or free type</a:t>
            </a:r>
          </a:p>
          <a:p>
            <a:pPr marL="171450" indent="-171450">
              <a:buFont typeface="Arial" panose="020B0604020202020204" pitchFamily="34" charset="0"/>
              <a:buChar char="•"/>
            </a:pPr>
            <a:r>
              <a:rPr lang="en-GB" dirty="0"/>
              <a:t>The customer free types in that they would like to get a pre-authorization for treatment</a:t>
            </a:r>
          </a:p>
          <a:p>
            <a:pPr marL="171450" indent="-171450">
              <a:buFont typeface="Arial" panose="020B0604020202020204" pitchFamily="34" charset="0"/>
              <a:buChar char="•"/>
            </a:pPr>
            <a:r>
              <a:rPr lang="en-GB" dirty="0"/>
              <a:t>The AI intent engine need to be able to ask the customer for what kind of treatment they are requesting the Pre auth for. Once known, ID&amp;V the customer using 3 data points to identity the customer</a:t>
            </a:r>
          </a:p>
          <a:p>
            <a:pPr marL="171450" indent="-171450">
              <a:buFont typeface="Arial" panose="020B0604020202020204" pitchFamily="34" charset="0"/>
              <a:buChar char="•"/>
            </a:pPr>
            <a:r>
              <a:rPr lang="en-GB" dirty="0"/>
              <a:t>Using data from multiple back-end systems to be able to start the pre – auth process and issue a pre -auth code to the customer via chat and follow it up with an email and or SMS notification</a:t>
            </a:r>
          </a:p>
          <a:p>
            <a:pPr marL="171450" indent="-171450">
              <a:buFont typeface="Arial" panose="020B0604020202020204" pitchFamily="34" charset="0"/>
              <a:buChar char="•"/>
            </a:pPr>
            <a:r>
              <a:rPr lang="en-GB" dirty="0"/>
              <a:t>At the end of the VA (Virtual Assistant) session, the transcripts and context need to be copied to CRM for the interaction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08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20</a:t>
            </a:fld>
            <a:endParaRPr lang="en-GB"/>
          </a:p>
        </p:txBody>
      </p:sp>
    </p:spTree>
    <p:extLst>
      <p:ext uri="{BB962C8B-B14F-4D97-AF65-F5344CB8AC3E}">
        <p14:creationId xmlns:p14="http://schemas.microsoft.com/office/powerpoint/2010/main" val="1666864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 for demo:</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Customer initiated a Virtual assistant chat session with our Bupa branded and customized VA on our web site</a:t>
            </a:r>
          </a:p>
          <a:p>
            <a:pPr marL="171450" indent="-171450">
              <a:buFont typeface="Arial" panose="020B0604020202020204" pitchFamily="34" charset="0"/>
              <a:buChar char="•"/>
            </a:pPr>
            <a:r>
              <a:rPr lang="en-GB" dirty="0"/>
              <a:t>The customer can select from the option offered in the chat window or free type</a:t>
            </a:r>
          </a:p>
          <a:p>
            <a:pPr marL="171450" indent="-171450">
              <a:buFont typeface="Arial" panose="020B0604020202020204" pitchFamily="34" charset="0"/>
              <a:buChar char="•"/>
            </a:pPr>
            <a:r>
              <a:rPr lang="en-GB" dirty="0"/>
              <a:t>The customer free types a query that can only be dealt with by chatting to an agent</a:t>
            </a:r>
          </a:p>
          <a:p>
            <a:pPr marL="171450" indent="-171450">
              <a:buFont typeface="Arial" panose="020B0604020202020204" pitchFamily="34" charset="0"/>
              <a:buChar char="•"/>
            </a:pPr>
            <a:r>
              <a:rPr lang="en-GB" dirty="0"/>
              <a:t>As it is a service query, the VA prompts the customer for 3 data points for ID&amp;V using CRM</a:t>
            </a:r>
          </a:p>
          <a:p>
            <a:pPr marL="171450" indent="-171450">
              <a:buFont typeface="Arial" panose="020B0604020202020204" pitchFamily="34" charset="0"/>
              <a:buChar char="•"/>
            </a:pPr>
            <a:r>
              <a:rPr lang="en-GB" dirty="0"/>
              <a:t>Once ID&amp;V is completed, the chat is escalated to the agent including the location from where the VA session started, the ID&amp;V status, bring USD to validate the customers credentials</a:t>
            </a:r>
          </a:p>
          <a:p>
            <a:r>
              <a:rPr lang="en-GB" dirty="0"/>
              <a:t>The agent sends the customer a URL that allows the customer to make payment on a secure PCI site</a:t>
            </a:r>
          </a:p>
          <a:p>
            <a:r>
              <a:rPr lang="en-GB" dirty="0"/>
              <a:t>Customer makes payment which routes through the payment gateway and to the backend financial systems within Bupa</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16C87-7FA6-4F6A-8C44-565B97256B3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70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endParaRPr lang="en-GB" dirty="0"/>
          </a:p>
          <a:p>
            <a:pPr marL="171450" indent="-171450">
              <a:buFont typeface="Arial" panose="020B0604020202020204" pitchFamily="34" charset="0"/>
              <a:buChar char="•"/>
            </a:pPr>
            <a:r>
              <a:rPr lang="en-GB" dirty="0"/>
              <a:t>The platform establishes that the wait time is about 5 minutes. The platform offers either a call back or determines that there is another team that could take the call and they have availability. The availability measure has a threshold check so as not to overload the overflow team with the primary team calls. (i.e., Call priorities need to be available based on competency and proficiency</a:t>
            </a:r>
          </a:p>
          <a:p>
            <a:pPr marL="171450" indent="-171450">
              <a:buFont typeface="Arial" panose="020B0604020202020204" pitchFamily="34" charset="0"/>
              <a:buChar char="•"/>
            </a:pPr>
            <a:r>
              <a:rPr lang="en-GB" dirty="0"/>
              <a:t>The call is steered to an ID&amp;V process which requires 3 unique credentials to pass ID&amp;V. Credentials are matched against the Bupa MS Dynamics CRM (Customer Relationship Management</a:t>
            </a:r>
          </a:p>
          <a:p>
            <a:pPr marL="171450" indent="-171450">
              <a:buFont typeface="Arial" panose="020B0604020202020204" pitchFamily="34" charset="0"/>
              <a:buChar char="•"/>
            </a:pPr>
            <a:r>
              <a:rPr lang="en-GB" dirty="0"/>
              <a:t>Data passed to MS USD (Universal Service Desk) so that the agent has visibility of who the customer is, the number they are calling from, what they are calling about. Once positively </a:t>
            </a:r>
            <a:r>
              <a:rPr lang="en-GB" dirty="0" err="1"/>
              <a:t>ID’ed</a:t>
            </a:r>
            <a:r>
              <a:rPr lang="en-GB" dirty="0"/>
              <a:t> the customers previous interactions irrespective of channel should be available in Dynamics</a:t>
            </a:r>
          </a:p>
        </p:txBody>
      </p:sp>
      <p:sp>
        <p:nvSpPr>
          <p:cNvPr id="4" name="Slide Number Placeholder 3"/>
          <p:cNvSpPr>
            <a:spLocks noGrp="1"/>
          </p:cNvSpPr>
          <p:nvPr>
            <p:ph type="sldNum" sz="quarter" idx="5"/>
          </p:nvPr>
        </p:nvSpPr>
        <p:spPr/>
        <p:txBody>
          <a:bodyPr/>
          <a:lstStyle/>
          <a:p>
            <a:fld id="{11D16C87-7FA6-4F6A-8C44-565B97256B3A}" type="slidenum">
              <a:rPr lang="en-GB" smtClean="0"/>
              <a:t>3</a:t>
            </a:fld>
            <a:endParaRPr lang="en-GB"/>
          </a:p>
        </p:txBody>
      </p:sp>
    </p:spTree>
    <p:extLst>
      <p:ext uri="{BB962C8B-B14F-4D97-AF65-F5344CB8AC3E}">
        <p14:creationId xmlns:p14="http://schemas.microsoft.com/office/powerpoint/2010/main" val="113936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4</a:t>
            </a:fld>
            <a:endParaRPr lang="en-GB"/>
          </a:p>
        </p:txBody>
      </p:sp>
    </p:spTree>
    <p:extLst>
      <p:ext uri="{BB962C8B-B14F-4D97-AF65-F5344CB8AC3E}">
        <p14:creationId xmlns:p14="http://schemas.microsoft.com/office/powerpoint/2010/main" val="400839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5</a:t>
            </a:fld>
            <a:endParaRPr lang="en-GB"/>
          </a:p>
        </p:txBody>
      </p:sp>
    </p:spTree>
    <p:extLst>
      <p:ext uri="{BB962C8B-B14F-4D97-AF65-F5344CB8AC3E}">
        <p14:creationId xmlns:p14="http://schemas.microsoft.com/office/powerpoint/2010/main" val="209473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6</a:t>
            </a:fld>
            <a:endParaRPr lang="en-GB"/>
          </a:p>
        </p:txBody>
      </p:sp>
    </p:spTree>
    <p:extLst>
      <p:ext uri="{BB962C8B-B14F-4D97-AF65-F5344CB8AC3E}">
        <p14:creationId xmlns:p14="http://schemas.microsoft.com/office/powerpoint/2010/main" val="113768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r>
              <a:rPr lang="en-GB" dirty="0"/>
              <a:t>Explain call back capability and call recording</a:t>
            </a:r>
          </a:p>
          <a:p>
            <a:r>
              <a:rPr lang="en-GB" dirty="0"/>
              <a:t>Demo AI for Guided Help and Knowledge to the agent.</a:t>
            </a:r>
            <a:br>
              <a:rPr lang="en-GB" dirty="0"/>
            </a:br>
            <a:endParaRPr lang="en-GB" dirty="0"/>
          </a:p>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7</a:t>
            </a:fld>
            <a:endParaRPr lang="en-GB"/>
          </a:p>
        </p:txBody>
      </p:sp>
    </p:spTree>
    <p:extLst>
      <p:ext uri="{BB962C8B-B14F-4D97-AF65-F5344CB8AC3E}">
        <p14:creationId xmlns:p14="http://schemas.microsoft.com/office/powerpoint/2010/main" val="46767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16C87-7FA6-4F6A-8C44-565B97256B3A}" type="slidenum">
              <a:rPr lang="en-GB" smtClean="0"/>
              <a:t>8</a:t>
            </a:fld>
            <a:endParaRPr lang="en-GB"/>
          </a:p>
        </p:txBody>
      </p:sp>
    </p:spTree>
    <p:extLst>
      <p:ext uri="{BB962C8B-B14F-4D97-AF65-F5344CB8AC3E}">
        <p14:creationId xmlns:p14="http://schemas.microsoft.com/office/powerpoint/2010/main" val="2051828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Technical background info:</a:t>
            </a:r>
          </a:p>
          <a:p>
            <a:endParaRPr lang="en-GB" dirty="0"/>
          </a:p>
          <a:p>
            <a:pPr marL="171450" indent="-171450">
              <a:buFont typeface="Arial" panose="020B0604020202020204" pitchFamily="34" charset="0"/>
              <a:buChar char="•"/>
            </a:pPr>
            <a:r>
              <a:rPr lang="en-GB" dirty="0"/>
              <a:t>An existing customer navigates their way through the Bupa </a:t>
            </a:r>
            <a:r>
              <a:rPr lang="en-GB" b="1" dirty="0"/>
              <a:t>website </a:t>
            </a:r>
            <a:r>
              <a:rPr lang="en-GB" dirty="0"/>
              <a:t>to the health cover page to find a number for making a claim on the health insurance</a:t>
            </a:r>
          </a:p>
          <a:p>
            <a:pPr marL="171450" indent="-171450">
              <a:buFont typeface="Arial" panose="020B0604020202020204" pitchFamily="34" charset="0"/>
              <a:buChar char="•"/>
            </a:pPr>
            <a:r>
              <a:rPr lang="en-GB" b="1" dirty="0"/>
              <a:t>Alternatively</a:t>
            </a:r>
            <a:r>
              <a:rPr lang="en-GB" dirty="0"/>
              <a:t>, the customer logs into the Bupa Touch </a:t>
            </a:r>
            <a:r>
              <a:rPr lang="en-GB" b="1" dirty="0"/>
              <a:t>mobile app </a:t>
            </a:r>
            <a:r>
              <a:rPr lang="en-GB" dirty="0"/>
              <a:t>which is based on the native app Xamarin framework. By logging into the app, we know the identity of the customer</a:t>
            </a:r>
          </a:p>
          <a:p>
            <a:pPr marL="171450" indent="-171450">
              <a:buFont typeface="Arial" panose="020B0604020202020204" pitchFamily="34" charset="0"/>
              <a:buChar char="•"/>
            </a:pPr>
            <a:r>
              <a:rPr lang="en-GB" dirty="0"/>
              <a:t>Clicks the number which initiates an internet-based call</a:t>
            </a:r>
          </a:p>
          <a:p>
            <a:pPr marL="171450" indent="-171450">
              <a:buFont typeface="Arial" panose="020B0604020202020204" pitchFamily="34" charset="0"/>
              <a:buChar char="•"/>
            </a:pPr>
            <a:r>
              <a:rPr lang="en-GB" dirty="0"/>
              <a:t>Call connects to the Natural language IVR for call steering</a:t>
            </a:r>
          </a:p>
          <a:p>
            <a:pPr marL="171450" indent="-171450">
              <a:buFont typeface="Arial" panose="020B0604020202020204" pitchFamily="34" charset="0"/>
              <a:buChar char="•"/>
            </a:pPr>
            <a:r>
              <a:rPr lang="en-GB" dirty="0"/>
              <a:t>The meta data associated to the page the customer is calling from, any analytic journey data is captured. Routing decisions should also be possible using this meta data</a:t>
            </a:r>
          </a:p>
          <a:p>
            <a:pPr marL="171450" indent="-171450">
              <a:buFont typeface="Arial" panose="020B0604020202020204" pitchFamily="34" charset="0"/>
              <a:buChar char="•"/>
            </a:pPr>
            <a:r>
              <a:rPr lang="en-GB" dirty="0"/>
              <a:t>The data pertinent to the chat for example, the location on the web site that the call was initiated, the journey the customer took on the website to get to the number is made available to the agent's desktop to allow for a more insightful conversation with the customer</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a:t>
            </a:r>
          </a:p>
        </p:txBody>
      </p:sp>
      <p:sp>
        <p:nvSpPr>
          <p:cNvPr id="4" name="Slide Number Placeholder 3"/>
          <p:cNvSpPr>
            <a:spLocks noGrp="1"/>
          </p:cNvSpPr>
          <p:nvPr>
            <p:ph type="sldNum" sz="quarter" idx="5"/>
          </p:nvPr>
        </p:nvSpPr>
        <p:spPr/>
        <p:txBody>
          <a:bodyPr/>
          <a:lstStyle/>
          <a:p>
            <a:fld id="{11D16C87-7FA6-4F6A-8C44-565B97256B3A}" type="slidenum">
              <a:rPr lang="en-GB" smtClean="0"/>
              <a:t>9</a:t>
            </a:fld>
            <a:endParaRPr lang="en-GB"/>
          </a:p>
        </p:txBody>
      </p:sp>
    </p:spTree>
    <p:extLst>
      <p:ext uri="{BB962C8B-B14F-4D97-AF65-F5344CB8AC3E}">
        <p14:creationId xmlns:p14="http://schemas.microsoft.com/office/powerpoint/2010/main" val="202047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Technical background info:</a:t>
            </a:r>
          </a:p>
          <a:p>
            <a:endParaRPr lang="en-GB" dirty="0"/>
          </a:p>
          <a:p>
            <a:r>
              <a:rPr lang="en-GB" dirty="0"/>
              <a:t>The Supervisor is able to silent monitor the conversation and if necessary, join the conversation</a:t>
            </a:r>
          </a:p>
        </p:txBody>
      </p:sp>
      <p:sp>
        <p:nvSpPr>
          <p:cNvPr id="4" name="Slide Number Placeholder 3"/>
          <p:cNvSpPr>
            <a:spLocks noGrp="1"/>
          </p:cNvSpPr>
          <p:nvPr>
            <p:ph type="sldNum" sz="quarter" idx="5"/>
          </p:nvPr>
        </p:nvSpPr>
        <p:spPr/>
        <p:txBody>
          <a:bodyPr/>
          <a:lstStyle/>
          <a:p>
            <a:fld id="{11D16C87-7FA6-4F6A-8C44-565B97256B3A}" type="slidenum">
              <a:rPr lang="en-GB" smtClean="0"/>
              <a:t>10</a:t>
            </a:fld>
            <a:endParaRPr lang="en-GB"/>
          </a:p>
        </p:txBody>
      </p:sp>
    </p:spTree>
    <p:extLst>
      <p:ext uri="{BB962C8B-B14F-4D97-AF65-F5344CB8AC3E}">
        <p14:creationId xmlns:p14="http://schemas.microsoft.com/office/powerpoint/2010/main" val="231506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F9233-8BEC-4518-87D9-C9E593AE9A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4C20E7B-4553-41D6-B6D7-73E7CE9BB0A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3E9AB90-5870-4F6B-9365-5FF30FEBF0A1}"/>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B1A00CD1-3C9F-409A-813C-86087273EB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EBDC30-A8F8-4936-8F92-196D2638453F}"/>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35143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711A-5AEE-41C4-81F7-33CC44556405}"/>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965A01-3D64-48EA-B8EC-CA6D3B736AA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93932-38EB-453B-93C0-6605B0D84F7C}"/>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CFBCB6DC-A13B-4B49-B8BE-413E3D8D6E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800028-F1E1-45F8-AAE0-DA939730C843}"/>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128002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4E318-ACF0-4003-9AD9-0054B7EDA21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3C8369-38EC-4F1F-A4B7-B4011A4AE10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93A3B5-292F-48D0-8843-30F91F57653D}"/>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38C5C465-1573-453E-AA3E-3364CD8EB4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0031AC-F727-4E3D-82F9-9610E4331572}"/>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04924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digo-Content_General-whit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12700" y="2133600"/>
            <a:ext cx="7571317" cy="4176184"/>
          </a:xfrm>
          <a:prstGeom prst="rect">
            <a:avLst/>
          </a:prstGeom>
        </p:spPr>
        <p:txBody>
          <a:bodyPr lIns="432000" tIns="72000" rIns="180000" bIns="180000"/>
          <a:lstStyle>
            <a:lvl1pPr>
              <a:lnSpc>
                <a:spcPct val="120000"/>
              </a:lnSpc>
              <a:spcAft>
                <a:spcPts val="800"/>
              </a:spcAft>
              <a:defRPr sz="1333"/>
            </a:lvl1pPr>
            <a:lvl2pPr>
              <a:lnSpc>
                <a:spcPct val="120000"/>
              </a:lnSpc>
              <a:spcAft>
                <a:spcPts val="800"/>
              </a:spcAft>
              <a:defRPr sz="1333"/>
            </a:lvl2pPr>
            <a:lvl3pPr>
              <a:lnSpc>
                <a:spcPct val="120000"/>
              </a:lnSpc>
              <a:spcAft>
                <a:spcPts val="800"/>
              </a:spcAft>
              <a:defRPr sz="1333"/>
            </a:lvl3pPr>
            <a:lvl4pPr>
              <a:lnSpc>
                <a:spcPct val="120000"/>
              </a:lnSpc>
              <a:spcAft>
                <a:spcPts val="800"/>
              </a:spcAft>
              <a:defRPr sz="1333"/>
            </a:lvl4pPr>
            <a:lvl5pPr>
              <a:lnSpc>
                <a:spcPct val="120000"/>
              </a:lnSpc>
              <a:spcAft>
                <a:spcPts val="800"/>
              </a:spcAft>
              <a:defRPr sz="1333"/>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12700" y="1077384"/>
            <a:ext cx="7571317" cy="1047533"/>
          </a:xfrm>
          <a:prstGeom prst="rect">
            <a:avLst/>
          </a:prstGeom>
        </p:spPr>
        <p:txBody>
          <a:bodyPr lIns="432000" tIns="72000" rIns="180000" bIns="180000" anchor="b" anchorCtr="0"/>
          <a:lstStyle>
            <a:lvl1pPr>
              <a:defRPr sz="2133">
                <a:solidFill>
                  <a:schemeClr val="accent2"/>
                </a:solidFill>
              </a:defRPr>
            </a:lvl1pPr>
            <a:lvl2pPr>
              <a:defRPr sz="2133">
                <a:solidFill>
                  <a:schemeClr val="accent2"/>
                </a:solidFill>
              </a:defRPr>
            </a:lvl2pPr>
            <a:lvl3pPr>
              <a:defRPr sz="2133">
                <a:solidFill>
                  <a:schemeClr val="accent2"/>
                </a:solidFill>
              </a:defRPr>
            </a:lvl3pPr>
            <a:lvl4pPr>
              <a:defRPr sz="2133">
                <a:solidFill>
                  <a:schemeClr val="accent2"/>
                </a:solidFill>
              </a:defRPr>
            </a:lvl4pPr>
            <a:lvl5pPr>
              <a:defRPr sz="2133">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12701" y="2"/>
            <a:ext cx="9300633" cy="1077383"/>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10495415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4">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397746-D2E0-44C5-A682-404421E28AC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9440" b="21702"/>
          <a:stretch/>
        </p:blipFill>
        <p:spPr>
          <a:xfrm flipH="1">
            <a:off x="441908" y="0"/>
            <a:ext cx="11750092" cy="6858000"/>
          </a:xfrm>
          <a:prstGeom prst="rect">
            <a:avLst/>
          </a:prstGeom>
        </p:spPr>
      </p:pic>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5" imgW="270" imgH="270" progId="TCLayout.ActiveDocument.1">
                  <p:embed/>
                </p:oleObj>
              </mc:Choice>
              <mc:Fallback>
                <p:oleObj name="think-cell Slide" r:id="rId5" imgW="270" imgH="270" progId="TCLayout.ActiveDocument.1">
                  <p:embed/>
                  <p:pic>
                    <p:nvPicPr>
                      <p:cNvPr id="14" name="Object 1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a:extLst>
              <a:ext uri="{FF2B5EF4-FFF2-40B4-BE49-F238E27FC236}">
                <a16:creationId xmlns:a16="http://schemas.microsoft.com/office/drawing/2014/main" id="{9AAA2175-205B-44CC-B0EB-0BD4096F38C4}"/>
              </a:ext>
            </a:extLst>
          </p:cNvPr>
          <p:cNvSpPr>
            <a:spLocks noGrp="1"/>
          </p:cNvSpPr>
          <p:nvPr>
            <p:ph type="body" sz="quarter" idx="11" hasCustomPrompt="1"/>
          </p:nvPr>
        </p:nvSpPr>
        <p:spPr>
          <a:xfrm>
            <a:off x="3317171" y="2231572"/>
            <a:ext cx="5812316" cy="1656420"/>
          </a:xfrm>
          <a:prstGeom prst="rect">
            <a:avLst/>
          </a:prstGeom>
        </p:spPr>
        <p:txBody>
          <a:bodyPr lIns="0" rIns="0" anchor="ctr" anchorCtr="0"/>
          <a:lstStyle>
            <a:lvl1pPr>
              <a:lnSpc>
                <a:spcPct val="100000"/>
              </a:lnSpc>
              <a:spcBef>
                <a:spcPts val="0"/>
              </a:spcBef>
              <a:defRPr sz="4000" cap="all" spc="800" baseline="0">
                <a:solidFill>
                  <a:schemeClr val="bg1"/>
                </a:solidFill>
              </a:defRPr>
            </a:lvl1pPr>
          </a:lstStyle>
          <a:p>
            <a:pPr lvl="0"/>
            <a:r>
              <a:rPr lang="en-US"/>
              <a:t>CLICK TO INSERT TITLE</a:t>
            </a:r>
          </a:p>
        </p:txBody>
      </p:sp>
    </p:spTree>
    <p:extLst>
      <p:ext uri="{BB962C8B-B14F-4D97-AF65-F5344CB8AC3E}">
        <p14:creationId xmlns:p14="http://schemas.microsoft.com/office/powerpoint/2010/main" val="3529183019"/>
      </p:ext>
    </p:extLst>
  </p:cSld>
  <p:clrMapOvr>
    <a:masterClrMapping/>
  </p:clrMapOvr>
  <p:extLst>
    <p:ext uri="{DCECCB84-F9BA-43D5-87BE-67443E8EF086}">
      <p15:sldGuideLst xmlns:p15="http://schemas.microsoft.com/office/powerpoint/2012/main">
        <p15:guide id="1" pos="257">
          <p15:clr>
            <a:srgbClr val="FBAE40"/>
          </p15:clr>
        </p15:guide>
        <p15:guide id="2" orient="horz" pos="93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838DB-DD02-4394-9288-6241B74BBDD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6806"/>
          <a:stretch/>
        </p:blipFill>
        <p:spPr>
          <a:xfrm rot="16200000">
            <a:off x="2770730" y="-2563271"/>
            <a:ext cx="6650542" cy="12191998"/>
          </a:xfrm>
          <a:prstGeom prst="rect">
            <a:avLst/>
          </a:prstGeom>
        </p:spPr>
      </p:pic>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8" name="think-cell Slide" r:id="rId5" imgW="270" imgH="270" progId="TCLayout.ActiveDocument.1">
                  <p:embed/>
                </p:oleObj>
              </mc:Choice>
              <mc:Fallback>
                <p:oleObj name="think-cell Slide" r:id="rId5" imgW="270" imgH="270" progId="TCLayout.ActiveDocument.1">
                  <p:embed/>
                  <p:pic>
                    <p:nvPicPr>
                      <p:cNvPr id="9" name="Object 8"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Subtitle 2"/>
          <p:cNvSpPr>
            <a:spLocks noGrp="1"/>
          </p:cNvSpPr>
          <p:nvPr>
            <p:ph type="subTitle" idx="1" hasCustomPrompt="1"/>
          </p:nvPr>
        </p:nvSpPr>
        <p:spPr>
          <a:xfrm>
            <a:off x="958084" y="5435302"/>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a:lnSpc>
                <a:spcPct val="100000"/>
              </a:lnSpc>
              <a:spcBef>
                <a:spcPts val="0"/>
              </a:spcBef>
              <a:defRPr lang="en-US" spc="-90" baseline="0" dirty="0">
                <a:solidFill>
                  <a:schemeClr val="bg1"/>
                </a:solidFill>
              </a:defRPr>
            </a:lvl1pPr>
          </a:lstStyle>
          <a:p>
            <a:pPr marR="0" lvl="0" fontAlgn="auto">
              <a:spcAft>
                <a:spcPts val="0"/>
              </a:spcAft>
              <a:buClrTx/>
              <a:buSzTx/>
              <a:tabLst/>
            </a:pPr>
            <a:r>
              <a:rPr lang="en-US"/>
              <a:t>Click to insert presenter, location, and date</a:t>
            </a:r>
          </a:p>
        </p:txBody>
      </p:sp>
      <p:sp>
        <p:nvSpPr>
          <p:cNvPr id="7" name="Text Placeholder 4">
            <a:extLst>
              <a:ext uri="{FF2B5EF4-FFF2-40B4-BE49-F238E27FC236}">
                <a16:creationId xmlns:a16="http://schemas.microsoft.com/office/drawing/2014/main" id="{1F3E939C-08F0-4EF6-9BF9-099A86FAC769}"/>
              </a:ext>
            </a:extLst>
          </p:cNvPr>
          <p:cNvSpPr>
            <a:spLocks noGrp="1"/>
          </p:cNvSpPr>
          <p:nvPr>
            <p:ph type="body" sz="quarter" idx="11" hasCustomPrompt="1"/>
          </p:nvPr>
        </p:nvSpPr>
        <p:spPr>
          <a:xfrm>
            <a:off x="958084" y="3979863"/>
            <a:ext cx="6234859" cy="1295400"/>
          </a:xfrm>
          <a:prstGeom prst="rect">
            <a:avLst/>
          </a:prstGeom>
        </p:spPr>
        <p:txBody>
          <a:bodyPr lIns="0" rIns="0" anchor="b" anchorCtr="0"/>
          <a:lstStyle>
            <a:lvl1pPr>
              <a:lnSpc>
                <a:spcPct val="100000"/>
              </a:lnSpc>
              <a:spcBef>
                <a:spcPts val="0"/>
              </a:spcBef>
              <a:defRPr sz="3000" cap="all" spc="800" baseline="0">
                <a:solidFill>
                  <a:schemeClr val="bg1"/>
                </a:solidFill>
              </a:defRPr>
            </a:lvl1pPr>
          </a:lstStyle>
          <a:p>
            <a:pPr lvl="0"/>
            <a:r>
              <a:rPr lang="en-US"/>
              <a:t>CLICK TO INSERT TITLE</a:t>
            </a:r>
          </a:p>
        </p:txBody>
      </p:sp>
      <p:pic>
        <p:nvPicPr>
          <p:cNvPr id="8" name="Picture 7">
            <a:extLst>
              <a:ext uri="{FF2B5EF4-FFF2-40B4-BE49-F238E27FC236}">
                <a16:creationId xmlns:a16="http://schemas.microsoft.com/office/drawing/2014/main" id="{C88218C7-B4AA-4C34-BF74-7043D9A9320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694470" y="0"/>
            <a:ext cx="5497530" cy="1656011"/>
          </a:xfrm>
          <a:prstGeom prst="rect">
            <a:avLst/>
          </a:prstGeom>
        </p:spPr>
      </p:pic>
    </p:spTree>
    <p:extLst>
      <p:ext uri="{BB962C8B-B14F-4D97-AF65-F5344CB8AC3E}">
        <p14:creationId xmlns:p14="http://schemas.microsoft.com/office/powerpoint/2010/main" val="2018411635"/>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digo-Content_General-white">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EF4C9C-BB30-C046-870D-B4AE71D8A577}"/>
              </a:ext>
            </a:extLst>
          </p:cNvPr>
          <p:cNvSpPr>
            <a:spLocks noGrp="1"/>
          </p:cNvSpPr>
          <p:nvPr>
            <p:ph type="body" idx="10"/>
          </p:nvPr>
        </p:nvSpPr>
        <p:spPr>
          <a:xfrm>
            <a:off x="12700" y="2133600"/>
            <a:ext cx="7571317" cy="4176184"/>
          </a:xfrm>
          <a:prstGeom prst="rect">
            <a:avLst/>
          </a:prstGeom>
        </p:spPr>
        <p:txBody>
          <a:bodyPr lIns="432000" tIns="72000" rIns="180000" bIns="180000"/>
          <a:lstStyle>
            <a:lvl1pPr>
              <a:lnSpc>
                <a:spcPct val="120000"/>
              </a:lnSpc>
              <a:spcAft>
                <a:spcPts val="800"/>
              </a:spcAft>
              <a:defRPr sz="1333"/>
            </a:lvl1pPr>
            <a:lvl2pPr>
              <a:lnSpc>
                <a:spcPct val="120000"/>
              </a:lnSpc>
              <a:spcAft>
                <a:spcPts val="800"/>
              </a:spcAft>
              <a:defRPr sz="1333"/>
            </a:lvl2pPr>
            <a:lvl3pPr>
              <a:lnSpc>
                <a:spcPct val="120000"/>
              </a:lnSpc>
              <a:spcAft>
                <a:spcPts val="800"/>
              </a:spcAft>
              <a:defRPr sz="1333"/>
            </a:lvl3pPr>
            <a:lvl4pPr>
              <a:lnSpc>
                <a:spcPct val="120000"/>
              </a:lnSpc>
              <a:spcAft>
                <a:spcPts val="800"/>
              </a:spcAft>
              <a:defRPr sz="1333"/>
            </a:lvl4pPr>
            <a:lvl5pPr>
              <a:lnSpc>
                <a:spcPct val="120000"/>
              </a:lnSpc>
              <a:spcAft>
                <a:spcPts val="800"/>
              </a:spcAft>
              <a:defRPr sz="1333"/>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BFA29C67-DFBB-0D46-9C5F-8A8249874D05}"/>
              </a:ext>
            </a:extLst>
          </p:cNvPr>
          <p:cNvSpPr>
            <a:spLocks noGrp="1"/>
          </p:cNvSpPr>
          <p:nvPr>
            <p:ph type="body" sz="quarter" idx="11" hasCustomPrompt="1"/>
          </p:nvPr>
        </p:nvSpPr>
        <p:spPr>
          <a:xfrm>
            <a:off x="12700" y="1077384"/>
            <a:ext cx="7571317" cy="1047533"/>
          </a:xfrm>
          <a:prstGeom prst="rect">
            <a:avLst/>
          </a:prstGeom>
        </p:spPr>
        <p:txBody>
          <a:bodyPr lIns="432000" tIns="72000" rIns="180000" bIns="180000" anchor="b" anchorCtr="0"/>
          <a:lstStyle>
            <a:lvl1pPr>
              <a:defRPr sz="2133">
                <a:solidFill>
                  <a:schemeClr val="accent2"/>
                </a:solidFill>
              </a:defRPr>
            </a:lvl1pPr>
            <a:lvl2pPr>
              <a:defRPr sz="2133">
                <a:solidFill>
                  <a:schemeClr val="accent2"/>
                </a:solidFill>
              </a:defRPr>
            </a:lvl2pPr>
            <a:lvl3pPr>
              <a:defRPr sz="2133">
                <a:solidFill>
                  <a:schemeClr val="accent2"/>
                </a:solidFill>
              </a:defRPr>
            </a:lvl3pPr>
            <a:lvl4pPr>
              <a:defRPr sz="2133">
                <a:solidFill>
                  <a:schemeClr val="accent2"/>
                </a:solidFill>
              </a:defRPr>
            </a:lvl4pPr>
            <a:lvl5pPr>
              <a:defRPr sz="2133">
                <a:solidFill>
                  <a:schemeClr val="accent2"/>
                </a:solidFill>
              </a:defRPr>
            </a:lvl5pPr>
          </a:lstStyle>
          <a:p>
            <a:pPr lvl="0"/>
            <a:r>
              <a:rPr lang="en-US" noProof="0"/>
              <a:t>Subtitle</a:t>
            </a:r>
          </a:p>
        </p:txBody>
      </p:sp>
      <p:sp>
        <p:nvSpPr>
          <p:cNvPr id="13" name="Title 5">
            <a:extLst>
              <a:ext uri="{FF2B5EF4-FFF2-40B4-BE49-F238E27FC236}">
                <a16:creationId xmlns:a16="http://schemas.microsoft.com/office/drawing/2014/main" id="{37FB9D5A-B533-CB42-8370-27694DAAFFEA}"/>
              </a:ext>
            </a:extLst>
          </p:cNvPr>
          <p:cNvSpPr>
            <a:spLocks noGrp="1"/>
          </p:cNvSpPr>
          <p:nvPr>
            <p:ph type="title"/>
          </p:nvPr>
        </p:nvSpPr>
        <p:spPr>
          <a:xfrm>
            <a:off x="12701" y="2"/>
            <a:ext cx="9300633" cy="1077383"/>
          </a:xfrm>
          <a:prstGeom prst="rect">
            <a:avLst/>
          </a:prstGeom>
        </p:spPr>
        <p:txBody>
          <a:bodyPr vert="horz" lIns="432000" tIns="180000" rIns="36000" bIns="0" rtlCol="0" anchor="t" anchorCtr="0">
            <a:normAutofit/>
          </a:bodyPr>
          <a:lstStyle>
            <a:lvl1pPr>
              <a:defRPr lang="pl-PL" dirty="0"/>
            </a:lvl1pPr>
          </a:lstStyle>
          <a:p>
            <a:pPr lvl="0"/>
            <a:r>
              <a:rPr lang="en-US" noProof="0"/>
              <a:t>Click to edit Master title style</a:t>
            </a:r>
          </a:p>
        </p:txBody>
      </p:sp>
    </p:spTree>
    <p:extLst>
      <p:ext uri="{BB962C8B-B14F-4D97-AF65-F5344CB8AC3E}">
        <p14:creationId xmlns:p14="http://schemas.microsoft.com/office/powerpoint/2010/main" val="21573858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12428-3F7C-443A-9255-C974B360E3F8}"/>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3" name="Footer Placeholder 2">
            <a:extLst>
              <a:ext uri="{FF2B5EF4-FFF2-40B4-BE49-F238E27FC236}">
                <a16:creationId xmlns:a16="http://schemas.microsoft.com/office/drawing/2014/main" id="{D47EE20E-3426-4C46-A197-5518D13EF1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45E4DCB-5C0C-43D9-9494-141A3BCDB7E9}"/>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166975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6440-F3D2-4F63-8639-D61FDB19DEDC}"/>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18743F-8C65-43B4-B00B-067C61B6314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F493B5-B8A6-4459-9041-4DC3DCF31DFB}"/>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C88EBE1E-44BF-4D1A-83A0-7549204498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D443C3-6604-4E4A-B849-DF4148FD25EF}"/>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361695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5926-0780-4788-A293-194667264A0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D0235B-69C4-42E0-B469-D4387326A19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AA1B0-3395-45A0-AF58-F956315D654B}"/>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71BE9D0A-FE9C-4B49-8BD7-47EFA91BD9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B70F06-F4F1-447E-8ECF-42CCAE4C2B63}"/>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87893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A4B7-8BA7-47EB-857B-50CFC3C299C5}"/>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73C59C8-FA6E-4D0A-A64A-03872FF8A64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31A248-A641-4FE9-952B-305BDD2E665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E4E2236-F223-424A-9487-E6B9DFA83AEF}"/>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6" name="Footer Placeholder 5">
            <a:extLst>
              <a:ext uri="{FF2B5EF4-FFF2-40B4-BE49-F238E27FC236}">
                <a16:creationId xmlns:a16="http://schemas.microsoft.com/office/drawing/2014/main" id="{7DBBBE1B-833D-4414-AE7A-F0F37C5400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98FF2A-852D-4A22-85AD-0E039F2603B0}"/>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425239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E74F-FDD2-4B8F-8455-62C47349ADE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1073E6-4C98-4A40-B741-2F8F8A45FA9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8D3BE-72C7-48E7-B4C6-89423738030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0B2C6B-28BC-475A-A900-FD04DCE1787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D91B0-461B-4CBD-8BD8-EFCC157D6ED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BE22232-1E6F-4C7F-BF69-610851FD9D24}"/>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8" name="Footer Placeholder 7">
            <a:extLst>
              <a:ext uri="{FF2B5EF4-FFF2-40B4-BE49-F238E27FC236}">
                <a16:creationId xmlns:a16="http://schemas.microsoft.com/office/drawing/2014/main" id="{2844F6C7-69DB-4617-B886-C8C0B4303EE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9776DD-52A7-4A3E-AC1C-4BF49098C630}"/>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185568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6BF8-EEB3-4FC9-86F7-B6AFFF6343D2}"/>
              </a:ext>
            </a:extLst>
          </p:cNvPr>
          <p:cNvSpPr>
            <a:spLocks noGrp="1"/>
          </p:cNvSpPr>
          <p:nvPr>
            <p:ph type="title"/>
          </p:nvPr>
        </p:nvSpPr>
        <p:spPr>
          <a:xfrm>
            <a:off x="838200" y="519261"/>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688ED95-EDBE-4E29-A91D-AABE148CE942}"/>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4" name="Footer Placeholder 3">
            <a:extLst>
              <a:ext uri="{FF2B5EF4-FFF2-40B4-BE49-F238E27FC236}">
                <a16:creationId xmlns:a16="http://schemas.microsoft.com/office/drawing/2014/main" id="{C111F8C0-7CD1-4B14-8615-7D36FFF8AB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74A928-3552-4844-9E5A-6F534EA81A0F}"/>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83425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12428-3F7C-443A-9255-C974B360E3F8}"/>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3" name="Footer Placeholder 2">
            <a:extLst>
              <a:ext uri="{FF2B5EF4-FFF2-40B4-BE49-F238E27FC236}">
                <a16:creationId xmlns:a16="http://schemas.microsoft.com/office/drawing/2014/main" id="{D47EE20E-3426-4C46-A197-5518D13EF1F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45E4DCB-5C0C-43D9-9494-141A3BCDB7E9}"/>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3163497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A823-A008-4A3E-87E3-0960636CFC8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04052F-CB2C-4B98-AAC3-F069D8D24C2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A7DC43-FC4B-4E17-9569-1E91B84425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09516-0ABD-4430-AEEC-559F88A5794C}"/>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6" name="Footer Placeholder 5">
            <a:extLst>
              <a:ext uri="{FF2B5EF4-FFF2-40B4-BE49-F238E27FC236}">
                <a16:creationId xmlns:a16="http://schemas.microsoft.com/office/drawing/2014/main" id="{8886BA8A-3059-467A-9F06-B536F6184B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28203F-5E32-4D04-9711-20B8A6AE886A}"/>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26881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B416-42DF-49C1-BF66-A844A029A10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406DC5-B347-4E10-BCEB-34EBA2702B0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A0A9A2-16FC-4C9D-A9B9-34ED65FF41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BF455-9DDD-4D2B-AF4B-3EA060109398}"/>
              </a:ext>
            </a:extLst>
          </p:cNvPr>
          <p:cNvSpPr>
            <a:spLocks noGrp="1"/>
          </p:cNvSpPr>
          <p:nvPr>
            <p:ph type="dt" sz="half" idx="10"/>
          </p:nvPr>
        </p:nvSpPr>
        <p:spPr/>
        <p:txBody>
          <a:bodyPr/>
          <a:lstStyle/>
          <a:p>
            <a:fld id="{F6F0AEFE-1330-4D5B-86F5-293CD0B837EB}" type="datetimeFigureOut">
              <a:rPr lang="en-GB" smtClean="0"/>
              <a:t>11/06/2021</a:t>
            </a:fld>
            <a:endParaRPr lang="en-GB"/>
          </a:p>
        </p:txBody>
      </p:sp>
      <p:sp>
        <p:nvSpPr>
          <p:cNvPr id="6" name="Footer Placeholder 5">
            <a:extLst>
              <a:ext uri="{FF2B5EF4-FFF2-40B4-BE49-F238E27FC236}">
                <a16:creationId xmlns:a16="http://schemas.microsoft.com/office/drawing/2014/main" id="{F25B88C7-97D0-4952-A8AD-941EFBF5D6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9BA54A-505F-456B-BFAB-4AE5C3BAA63A}"/>
              </a:ext>
            </a:extLst>
          </p:cNvPr>
          <p:cNvSpPr>
            <a:spLocks noGrp="1"/>
          </p:cNvSpPr>
          <p:nvPr>
            <p:ph type="sldNum" sz="quarter" idx="12"/>
          </p:nvPr>
        </p:nvSpPr>
        <p:spPr/>
        <p:txBody>
          <a:bodyPr/>
          <a:lstStyle/>
          <a:p>
            <a:fld id="{7DC9F431-88F2-4AB9-B035-ABCD205F028F}" type="slidenum">
              <a:rPr lang="en-GB" smtClean="0"/>
              <a:t>‹#›</a:t>
            </a:fld>
            <a:endParaRPr lang="en-GB"/>
          </a:p>
        </p:txBody>
      </p:sp>
    </p:spTree>
    <p:extLst>
      <p:ext uri="{BB962C8B-B14F-4D97-AF65-F5344CB8AC3E}">
        <p14:creationId xmlns:p14="http://schemas.microsoft.com/office/powerpoint/2010/main" val="360226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5.xml"/><Relationship Id="rId7" Type="http://schemas.openxmlformats.org/officeDocument/2006/relationships/tags" Target="../tags/tag1.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vmlDrawing" Target="../drawings/vmlDrawing1.vml"/><Relationship Id="rId5"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BFB16-D741-443E-9892-8736984604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C6BEF9-38CC-459C-8D29-BA330ABE0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73FD0B5A-0C6F-47C6-B066-510BD2AE2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0AEFE-1330-4D5B-86F5-293CD0B837EB}" type="datetimeFigureOut">
              <a:rPr lang="en-GB" smtClean="0"/>
              <a:t>11/06/2021</a:t>
            </a:fld>
            <a:endParaRPr lang="en-GB"/>
          </a:p>
        </p:txBody>
      </p:sp>
      <p:sp>
        <p:nvSpPr>
          <p:cNvPr id="5" name="Footer Placeholder 4">
            <a:extLst>
              <a:ext uri="{FF2B5EF4-FFF2-40B4-BE49-F238E27FC236}">
                <a16:creationId xmlns:a16="http://schemas.microsoft.com/office/drawing/2014/main" id="{18EF034C-7737-4491-B2CC-5DA105AA4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66288F-EBDA-458E-85FC-BC1C91364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9F431-88F2-4AB9-B035-ABCD205F028F}" type="slidenum">
              <a:rPr lang="en-GB" smtClean="0"/>
              <a:t>‹#›</a:t>
            </a:fld>
            <a:endParaRPr lang="en-GB"/>
          </a:p>
        </p:txBody>
      </p:sp>
    </p:spTree>
    <p:extLst>
      <p:ext uri="{BB962C8B-B14F-4D97-AF65-F5344CB8AC3E}">
        <p14:creationId xmlns:p14="http://schemas.microsoft.com/office/powerpoint/2010/main" val="1659448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8" imgW="270" imgH="270" progId="TCLayout.ActiveDocument.1">
                  <p:embed/>
                </p:oleObj>
              </mc:Choice>
              <mc:Fallback>
                <p:oleObj name="think-cell Slide" r:id="rId8" imgW="270" imgH="270" progId="TCLayout.ActiveDocument.1">
                  <p:embed/>
                  <p:pic>
                    <p:nvPicPr>
                      <p:cNvPr id="21" name="Object 20"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Espace réservé du texte 3"/>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550200" y="0"/>
            <a:ext cx="11091600" cy="1104900"/>
          </a:xfrm>
          <a:prstGeom prst="rect">
            <a:avLst/>
          </a:prstGeom>
        </p:spPr>
        <p:txBody>
          <a:bodyPr vert="horz" lIns="0" tIns="216000" rIns="0" bIns="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grpSp>
        <p:nvGrpSpPr>
          <p:cNvPr id="3" name="Groupe 2">
            <a:extLst>
              <a:ext uri="{FF2B5EF4-FFF2-40B4-BE49-F238E27FC236}">
                <a16:creationId xmlns:a16="http://schemas.microsoft.com/office/drawing/2014/main" id="{231F4250-75BE-456B-A9D8-680BA4145249}"/>
              </a:ext>
            </a:extLst>
          </p:cNvPr>
          <p:cNvGrpSpPr/>
          <p:nvPr/>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2" name="Rectangle 11">
              <a:extLst>
                <a:ext uri="{FF2B5EF4-FFF2-40B4-BE49-F238E27FC236}">
                  <a16:creationId xmlns:a16="http://schemas.microsoft.com/office/drawing/2014/main" id="{22B40C78-6F20-4C95-AB26-B29FEC0FF747}"/>
                </a:ext>
              </a:extLst>
            </p:cNvPr>
            <p:cNvSpPr/>
            <p:nvPr/>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3" name="Rectangle 12">
              <a:extLst>
                <a:ext uri="{FF2B5EF4-FFF2-40B4-BE49-F238E27FC236}">
                  <a16:creationId xmlns:a16="http://schemas.microsoft.com/office/drawing/2014/main" id="{1AED4E7D-39CE-49AE-9D4C-16EA940CBE5F}"/>
                </a:ext>
              </a:extLst>
            </p:cNvPr>
            <p:cNvSpPr/>
            <p:nvPr/>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4" name="Rectangle 13">
              <a:extLst>
                <a:ext uri="{FF2B5EF4-FFF2-40B4-BE49-F238E27FC236}">
                  <a16:creationId xmlns:a16="http://schemas.microsoft.com/office/drawing/2014/main" id="{392DC803-B0F7-4D0E-81CA-9DDCB14FA42C}"/>
                </a:ext>
              </a:extLst>
            </p:cNvPr>
            <p:cNvSpPr/>
            <p:nvPr/>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5" name="Rectangle 14">
              <a:extLst>
                <a:ext uri="{FF2B5EF4-FFF2-40B4-BE49-F238E27FC236}">
                  <a16:creationId xmlns:a16="http://schemas.microsoft.com/office/drawing/2014/main" id="{03C5671A-353B-4887-BEEF-56CEFAE8D83D}"/>
                </a:ext>
              </a:extLst>
            </p:cNvPr>
            <p:cNvSpPr/>
            <p:nvPr/>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5" name="Groupe 4">
            <a:extLst>
              <a:ext uri="{FF2B5EF4-FFF2-40B4-BE49-F238E27FC236}">
                <a16:creationId xmlns:a16="http://schemas.microsoft.com/office/drawing/2014/main" id="{CC6ACEFF-8651-4C08-BAF6-3BFAE6473DAF}"/>
              </a:ext>
            </a:extLst>
          </p:cNvPr>
          <p:cNvGrpSpPr/>
          <p:nvPr/>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7" name="Rectangle 16">
              <a:extLst>
                <a:ext uri="{FF2B5EF4-FFF2-40B4-BE49-F238E27FC236}">
                  <a16:creationId xmlns:a16="http://schemas.microsoft.com/office/drawing/2014/main" id="{0DDEBD8A-CA0B-4D62-9426-DFB2D4742184}"/>
                </a:ext>
              </a:extLst>
            </p:cNvPr>
            <p:cNvSpPr/>
            <p:nvPr/>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8" name="Rectangle 17">
              <a:extLst>
                <a:ext uri="{FF2B5EF4-FFF2-40B4-BE49-F238E27FC236}">
                  <a16:creationId xmlns:a16="http://schemas.microsoft.com/office/drawing/2014/main" id="{65515214-3AFD-4A2B-95C5-2FDFF59A1BE2}"/>
                </a:ext>
              </a:extLst>
            </p:cNvPr>
            <p:cNvSpPr/>
            <p:nvPr/>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D674829A-E5EF-4140-B9ED-AC7745AB028D}"/>
                </a:ext>
              </a:extLst>
            </p:cNvPr>
            <p:cNvSpPr/>
            <p:nvPr/>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E59B3FCE-0262-45FE-BE39-9459C5BC7FEE}"/>
                </a:ext>
              </a:extLst>
            </p:cNvPr>
            <p:cNvSpPr/>
            <p:nvPr/>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2" name="Rectangle 21">
              <a:extLst>
                <a:ext uri="{FF2B5EF4-FFF2-40B4-BE49-F238E27FC236}">
                  <a16:creationId xmlns:a16="http://schemas.microsoft.com/office/drawing/2014/main" id="{F5D692DE-D6DE-4022-9F2F-5F8C1403E4D0}"/>
                </a:ext>
              </a:extLst>
            </p:cNvPr>
            <p:cNvSpPr/>
            <p:nvPr/>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35EEF2F0-E01D-4851-96E7-30214EC78A3B}"/>
                </a:ext>
              </a:extLst>
            </p:cNvPr>
            <p:cNvSpPr/>
            <p:nvPr/>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468B1DDD-74B0-4453-A996-5BA8693FF545}"/>
                </a:ext>
              </a:extLst>
            </p:cNvPr>
            <p:cNvSpPr/>
            <p:nvPr/>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809D5E9-1B2A-4D30-A4DD-47B7C9BBCEDC}"/>
                </a:ext>
              </a:extLst>
            </p:cNvPr>
            <p:cNvSpPr/>
            <p:nvPr/>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995FF3A0-94CA-40BA-AF81-B777FF5FD489}"/>
                </a:ext>
              </a:extLst>
            </p:cNvPr>
            <p:cNvSpPr/>
            <p:nvPr/>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9F83F12C-5135-43B7-B1D8-A0A72DB85AED}"/>
                </a:ext>
              </a:extLst>
            </p:cNvPr>
            <p:cNvSpPr/>
            <p:nvPr/>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256CA1CF-2C4A-42DA-94F5-CB5E5B47F24B}"/>
                </a:ext>
              </a:extLst>
            </p:cNvPr>
            <p:cNvSpPr/>
            <p:nvPr/>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47F07AFA-8569-4B3B-854A-60B26629D96D}"/>
                </a:ext>
              </a:extLst>
            </p:cNvPr>
            <p:cNvSpPr/>
            <p:nvPr/>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8103554C-8B73-4C9A-AFFF-55D6E47A0E76}"/>
                </a:ext>
              </a:extLst>
            </p:cNvPr>
            <p:cNvSpPr/>
            <p:nvPr/>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196185758"/>
      </p:ext>
    </p:extLst>
  </p:cSld>
  <p:clrMap bg1="lt1" tx1="dk1" bg2="lt2" tx2="dk2" accent1="accent1" accent2="accent2" accent3="accent3" accent4="accent4" accent5="accent5" accent6="accent6" hlink="hlink" folHlink="folHlink"/>
  <p:sldLayoutIdLst>
    <p:sldLayoutId id="2147483702" r:id="rId1"/>
    <p:sldLayoutId id="2147483685" r:id="rId2"/>
    <p:sldLayoutId id="2147483703" r:id="rId3"/>
    <p:sldLayoutId id="2147483704" r:id="rId4"/>
  </p:sldLayoutIdLst>
  <p:txStyles>
    <p:title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200" normalizeH="0" baseline="0" noProof="0" dirty="0">
          <a:ln>
            <a:noFill/>
          </a:ln>
          <a:solidFill>
            <a:schemeClr val="tx2"/>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www.pexels.com/photo/woman-in-white-dress-shirt-wearing-black-headphones-7682211/?utm_content=attributionCopyText&amp;utm_medium=referral&amp;utm_source=pexels" TargetMode="External"/><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hyperlink" Target="https://www.pexels.com/@mikhail-nilov?utm_content=attributionCopyText&amp;utm_medium=referral&amp;utm_source=pexels" TargetMode="External"/><Relationship Id="rId12"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unsplash.com/s/photos/old-person?utm_source=unsplash&amp;utm_medium=referral&amp;utm_content=creditCopyText" TargetMode="External"/><Relationship Id="rId11" Type="http://schemas.openxmlformats.org/officeDocument/2006/relationships/image" Target="../media/image11.png"/><Relationship Id="rId5" Type="http://schemas.openxmlformats.org/officeDocument/2006/relationships/hyperlink" Target="https://unsplash.com/@bbh_singapore?utm_source=unsplash&amp;utm_medium=referral&amp;utm_content=creditCopyText" TargetMode="External"/><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0.png"/><Relationship Id="rId14"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hyperlink" Target="https://www.pexels.com/photo/woman-in-white-dress-shirt-wearing-black-headphones-7682211/?utm_content=attributionCopyText&amp;utm_medium=referral&amp;utm_source=pexels" TargetMode="External"/><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14.xml"/><Relationship Id="rId16" Type="http://schemas.openxmlformats.org/officeDocument/2006/relationships/image" Target="../media/image20.svg"/><Relationship Id="rId1" Type="http://schemas.openxmlformats.org/officeDocument/2006/relationships/slideLayout" Target="../slideLayouts/slideLayout15.xml"/><Relationship Id="rId6" Type="http://schemas.openxmlformats.org/officeDocument/2006/relationships/hyperlink" Target="https://www.pexels.com/@mikhail-nilov?utm_content=attributionCopyText&amp;utm_medium=referral&amp;utm_source=pexels" TargetMode="External"/><Relationship Id="rId11" Type="http://schemas.openxmlformats.org/officeDocument/2006/relationships/image" Target="../media/image15.png"/><Relationship Id="rId5" Type="http://schemas.openxmlformats.org/officeDocument/2006/relationships/hyperlink" Target="https://unsplash.com/s/photos/old-person?utm_source=unsplash&amp;utm_medium=referral&amp;utm_content=creditCopyText" TargetMode="External"/><Relationship Id="rId15"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hyperlink" Target="https://unsplash.com/@bbh_singapore?utm_source=unsplash&amp;utm_medium=referral&amp;utm_content=creditCopyText" TargetMode="External"/><Relationship Id="rId9" Type="http://schemas.openxmlformats.org/officeDocument/2006/relationships/image" Target="../media/image5.png"/><Relationship Id="rId14" Type="http://schemas.openxmlformats.org/officeDocument/2006/relationships/image" Target="../media/image1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hyperlink" Target="https://www.pexels.com/photo/woman-in-white-dress-shirt-wearing-black-headphones-7682211/?utm_content=attributionCopyText&amp;utm_medium=referral&amp;utm_source=pexels" TargetMode="External"/><Relationship Id="rId12"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www.pexels.com/@mikhail-nilov?utm_content=attributionCopyText&amp;utm_medium=referral&amp;utm_source=pexels" TargetMode="External"/><Relationship Id="rId11" Type="http://schemas.openxmlformats.org/officeDocument/2006/relationships/image" Target="../media/image24.png"/><Relationship Id="rId5" Type="http://schemas.openxmlformats.org/officeDocument/2006/relationships/hyperlink" Target="https://unsplash.com/s/photos/old-person?utm_source=unsplash&amp;utm_medium=referral&amp;utm_content=creditCopyText" TargetMode="External"/><Relationship Id="rId10" Type="http://schemas.openxmlformats.org/officeDocument/2006/relationships/image" Target="../media/image23.png"/><Relationship Id="rId4" Type="http://schemas.openxmlformats.org/officeDocument/2006/relationships/hyperlink" Target="https://unsplash.com/@bbh_singapore?utm_source=unsplash&amp;utm_medium=referral&amp;utm_content=creditCopyText" TargetMode="External"/><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www.pexels.com/photo/woman-in-white-dress-shirt-wearing-black-headphones-7682211/?utm_content=attributionCopyText&amp;utm_medium=referral&amp;utm_source=pexels" TargetMode="External"/><Relationship Id="rId13" Type="http://schemas.openxmlformats.org/officeDocument/2006/relationships/image" Target="../media/image28.svg"/><Relationship Id="rId3" Type="http://schemas.openxmlformats.org/officeDocument/2006/relationships/image" Target="../media/image26.png"/><Relationship Id="rId7" Type="http://schemas.openxmlformats.org/officeDocument/2006/relationships/hyperlink" Target="https://www.pexels.com/@mikhail-nilov?utm_content=attributionCopyText&amp;utm_medium=referral&amp;utm_source=pexels" TargetMode="External"/><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notesSlide" Target="../notesSlides/notesSlide18.xml"/><Relationship Id="rId16"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hyperlink" Target="https://unsplash.com/s/photos/old-person?utm_source=unsplash&amp;utm_medium=referral&amp;utm_content=creditCopyText" TargetMode="External"/><Relationship Id="rId11" Type="http://schemas.openxmlformats.org/officeDocument/2006/relationships/image" Target="../media/image6.png"/><Relationship Id="rId5" Type="http://schemas.openxmlformats.org/officeDocument/2006/relationships/hyperlink" Target="https://unsplash.com/@bbh_singapore?utm_source=unsplash&amp;utm_medium=referral&amp;utm_content=creditCopyText" TargetMode="External"/><Relationship Id="rId15" Type="http://schemas.openxmlformats.org/officeDocument/2006/relationships/image" Target="../media/image30.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0.png"/><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hyperlink" Target="https://unsplash.com/@bbh_singapore?utm_source=unsplash&amp;utm_medium=referral&amp;utm_content=creditCopyText"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hyperlink" Target="https://www.pexels.com/photo/woman-in-white-dress-shirt-wearing-black-headphones-7682211/?utm_content=attributionCopyText&amp;utm_medium=referral&amp;utm_source=pexels" TargetMode="External"/><Relationship Id="rId5" Type="http://schemas.openxmlformats.org/officeDocument/2006/relationships/image" Target="../media/image7.png"/><Relationship Id="rId10" Type="http://schemas.openxmlformats.org/officeDocument/2006/relationships/hyperlink" Target="https://www.pexels.com/@mikhail-nilov?utm_content=attributionCopyText&amp;utm_medium=referral&amp;utm_source=pexels" TargetMode="External"/><Relationship Id="rId4" Type="http://schemas.openxmlformats.org/officeDocument/2006/relationships/image" Target="../media/image6.png"/><Relationship Id="rId9" Type="http://schemas.openxmlformats.org/officeDocument/2006/relationships/hyperlink" Target="https://unsplash.com/s/photos/old-person?utm_source=unsplash&amp;utm_medium=referral&amp;utm_content=creditCopyTex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unsplash.com/s/photos/old-person?utm_source=unsplash&amp;utm_medium=referral&amp;utm_content=creditCopyText" TargetMode="External"/><Relationship Id="rId3" Type="http://schemas.openxmlformats.org/officeDocument/2006/relationships/image" Target="../media/image5.png"/><Relationship Id="rId7" Type="http://schemas.openxmlformats.org/officeDocument/2006/relationships/hyperlink" Target="https://unsplash.com/@bbh_singapore?utm_source=unsplash&amp;utm_medium=referral&amp;utm_content=creditCopyText" TargetMode="External"/><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hyperlink" Target="https://www.pexels.com/photo/woman-in-white-dress-shirt-wearing-black-headphones-7682211/?utm_content=attributionCopyText&amp;utm_medium=referral&amp;utm_source=pexels" TargetMode="External"/><Relationship Id="rId4" Type="http://schemas.openxmlformats.org/officeDocument/2006/relationships/image" Target="../media/image7.png"/><Relationship Id="rId9" Type="http://schemas.openxmlformats.org/officeDocument/2006/relationships/hyperlink" Target="https://www.pexels.com/@mikhail-nilov?utm_content=attributionCopyText&amp;utm_medium=referral&amp;utm_source=pexe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a:extLst>
              <a:ext uri="{FF2B5EF4-FFF2-40B4-BE49-F238E27FC236}">
                <a16:creationId xmlns:a16="http://schemas.microsoft.com/office/drawing/2014/main" id="{F783E6A2-E383-442B-B512-DD2958861822}"/>
              </a:ext>
            </a:extLst>
          </p:cNvPr>
          <p:cNvSpPr>
            <a:spLocks noGrp="1"/>
          </p:cNvSpPr>
          <p:nvPr>
            <p:ph type="subTitle" idx="1"/>
          </p:nvPr>
        </p:nvSpPr>
        <p:spPr>
          <a:xfrm>
            <a:off x="695400" y="5820543"/>
            <a:ext cx="6234859" cy="369962"/>
          </a:xfrm>
        </p:spPr>
        <p:txBody>
          <a:bodyPr/>
          <a:lstStyle/>
          <a:p>
            <a:r>
              <a:rPr lang="en-US" dirty="0">
                <a:latin typeface="+mj-lt"/>
              </a:rPr>
              <a:t>Anna Kelshaw, Claire Thomas, Gemma Theobald</a:t>
            </a:r>
            <a:endParaRPr lang="fr-FR" dirty="0">
              <a:latin typeface="+mj-lt"/>
            </a:endParaRPr>
          </a:p>
        </p:txBody>
      </p:sp>
      <p:sp>
        <p:nvSpPr>
          <p:cNvPr id="4" name="Text Placeholder 3">
            <a:extLst>
              <a:ext uri="{FF2B5EF4-FFF2-40B4-BE49-F238E27FC236}">
                <a16:creationId xmlns:a16="http://schemas.microsoft.com/office/drawing/2014/main" id="{AEB6C9B7-5CB1-4CA4-B38A-60C3CD09E338}"/>
              </a:ext>
            </a:extLst>
          </p:cNvPr>
          <p:cNvSpPr>
            <a:spLocks noGrp="1"/>
          </p:cNvSpPr>
          <p:nvPr>
            <p:ph type="body" sz="quarter" idx="11"/>
          </p:nvPr>
        </p:nvSpPr>
        <p:spPr>
          <a:xfrm>
            <a:off x="695400" y="4365104"/>
            <a:ext cx="7128792" cy="1295400"/>
          </a:xfrm>
        </p:spPr>
        <p:txBody>
          <a:bodyPr>
            <a:normAutofit/>
          </a:bodyPr>
          <a:lstStyle/>
          <a:p>
            <a:r>
              <a:rPr lang="en-US" cap="none" dirty="0">
                <a:latin typeface="Ubuntu" panose="020B0504030602030204" pitchFamily="34" charset="0"/>
              </a:rPr>
              <a:t>Bupa Customer Journeys</a:t>
            </a:r>
          </a:p>
        </p:txBody>
      </p:sp>
    </p:spTree>
    <p:extLst>
      <p:ext uri="{BB962C8B-B14F-4D97-AF65-F5344CB8AC3E}">
        <p14:creationId xmlns:p14="http://schemas.microsoft.com/office/powerpoint/2010/main" val="110745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1124744"/>
            <a:ext cx="11305256" cy="4176184"/>
          </a:xfrm>
        </p:spPr>
        <p:txBody>
          <a:bodyPr>
            <a:noAutofit/>
          </a:bodyPr>
          <a:lstStyle/>
          <a:p>
            <a:pPr marL="0" indent="0">
              <a:buNone/>
            </a:pPr>
            <a:r>
              <a:rPr lang="en-GB" sz="1200" dirty="0"/>
              <a:t>*Sadie messages her supervisor on the inbuilt IM/chat messaging feature to get approval from her supervisor</a:t>
            </a:r>
          </a:p>
          <a:p>
            <a:pPr marL="0" indent="0">
              <a:buNone/>
            </a:pPr>
            <a:r>
              <a:rPr lang="en-GB" sz="1200" dirty="0"/>
              <a:t>IVR 	hi sally welcome to the </a:t>
            </a:r>
            <a:r>
              <a:rPr lang="en-GB" sz="1200" dirty="0" err="1"/>
              <a:t>bupa</a:t>
            </a:r>
            <a:r>
              <a:rPr lang="en-GB" sz="1200" dirty="0"/>
              <a:t> health care team, would </a:t>
            </a:r>
            <a:r>
              <a:rPr lang="en-GB" sz="1200" dirty="0" err="1"/>
              <a:t>yu</a:t>
            </a:r>
            <a:r>
              <a:rPr lang="en-GB" sz="1200" dirty="0"/>
              <a:t> like to make a claim		</a:t>
            </a:r>
            <a:br>
              <a:rPr lang="en-GB" sz="1200" dirty="0"/>
            </a:br>
            <a:r>
              <a:rPr lang="en-GB" sz="1200" dirty="0"/>
              <a:t>Sally	yes please</a:t>
            </a:r>
            <a:br>
              <a:rPr lang="en-GB" sz="1200" dirty="0"/>
            </a:br>
            <a:r>
              <a:rPr lang="en-GB" sz="1200" dirty="0"/>
              <a:t>IVR	I will need to a few details to pass security</a:t>
            </a:r>
            <a:br>
              <a:rPr lang="en-GB" sz="1200" dirty="0"/>
            </a:br>
            <a:r>
              <a:rPr lang="en-GB" sz="1200" dirty="0"/>
              <a:t>Sally	OK?</a:t>
            </a:r>
            <a:br>
              <a:rPr lang="en-GB" sz="1200" dirty="0"/>
            </a:br>
            <a:r>
              <a:rPr lang="en-GB" sz="1200" dirty="0"/>
              <a:t>IVR	could I have your full name please</a:t>
            </a:r>
            <a:br>
              <a:rPr lang="en-GB" sz="1200" dirty="0"/>
            </a:br>
            <a:r>
              <a:rPr lang="en-GB" sz="1200" dirty="0"/>
              <a:t>SALLY	</a:t>
            </a:r>
            <a:br>
              <a:rPr lang="en-GB" sz="1200" dirty="0"/>
            </a:br>
            <a:r>
              <a:rPr lang="en-GB" sz="1200" dirty="0"/>
              <a:t>IVR	your DOB</a:t>
            </a:r>
            <a:br>
              <a:rPr lang="en-GB" sz="1200" dirty="0"/>
            </a:br>
            <a:r>
              <a:rPr lang="en-GB" sz="1200" dirty="0"/>
              <a:t>SALLY</a:t>
            </a:r>
            <a:br>
              <a:rPr lang="en-GB" sz="1200" dirty="0"/>
            </a:br>
            <a:r>
              <a:rPr lang="en-GB" sz="1200" dirty="0"/>
              <a:t>IVR	and your mother’s maiden name</a:t>
            </a:r>
            <a:br>
              <a:rPr lang="en-GB" sz="1200" dirty="0"/>
            </a:br>
            <a:r>
              <a:rPr lang="en-GB" sz="1200" dirty="0"/>
              <a:t>SALLY</a:t>
            </a:r>
            <a:br>
              <a:rPr lang="en-GB" sz="1200" dirty="0"/>
            </a:br>
            <a:r>
              <a:rPr lang="en-GB" sz="1200" dirty="0"/>
              <a:t>IVR	OK I am transferring you to one of my colleagues</a:t>
            </a:r>
            <a:br>
              <a:rPr lang="en-GB" sz="1200" dirty="0"/>
            </a:br>
            <a:r>
              <a:rPr lang="en-GB" sz="1200" dirty="0"/>
              <a:t>Sadie	H sally, I can see you are trying to make a claim, but the information you provided did not match our records, can I check a couple of the details please?</a:t>
            </a:r>
            <a:br>
              <a:rPr lang="en-GB" sz="1200" dirty="0"/>
            </a:br>
            <a:r>
              <a:rPr lang="en-GB" sz="1200" dirty="0"/>
              <a:t>SALLY	Yes of course</a:t>
            </a:r>
            <a:br>
              <a:rPr lang="en-GB" sz="1200" dirty="0"/>
            </a:br>
            <a:r>
              <a:rPr lang="en-GB" sz="1200" dirty="0"/>
              <a:t>Sadie	can I take your membership number please and your post code</a:t>
            </a:r>
            <a:br>
              <a:rPr lang="en-GB" sz="1200" dirty="0"/>
            </a:br>
            <a:r>
              <a:rPr lang="en-GB" sz="1200" dirty="0"/>
              <a:t>SALLY	OK that’s great we have now been verified, let’s start your claim</a:t>
            </a:r>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12701" y="2"/>
            <a:ext cx="11051851" cy="1077383"/>
          </a:xfrm>
        </p:spPr>
        <p:txBody>
          <a:bodyPr>
            <a:noAutofit/>
          </a:bodyPr>
          <a:lstStyle/>
          <a:p>
            <a:r>
              <a:rPr lang="en-GB" sz="3200" dirty="0"/>
              <a:t>Journey 2 Script (scenarios 3 &amp; 5,query </a:t>
            </a:r>
            <a:r>
              <a:rPr lang="en-GB" sz="3200" dirty="0" err="1"/>
              <a:t>resolution,RTC</a:t>
            </a:r>
            <a:r>
              <a:rPr lang="en-GB" sz="3200" dirty="0"/>
              <a:t> &amp; IDV partial fail)</a:t>
            </a:r>
          </a:p>
        </p:txBody>
      </p:sp>
    </p:spTree>
    <p:extLst>
      <p:ext uri="{BB962C8B-B14F-4D97-AF65-F5344CB8AC3E}">
        <p14:creationId xmlns:p14="http://schemas.microsoft.com/office/powerpoint/2010/main" val="45134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5AB58-2860-4FB5-B85C-F866B9BE3741}"/>
              </a:ext>
            </a:extLst>
          </p:cNvPr>
          <p:cNvSpPr>
            <a:spLocks noGrp="1"/>
          </p:cNvSpPr>
          <p:nvPr>
            <p:ph type="body" sz="quarter" idx="11"/>
          </p:nvPr>
        </p:nvSpPr>
        <p:spPr>
          <a:xfrm>
            <a:off x="3189842" y="2204864"/>
            <a:ext cx="5812316" cy="1656420"/>
          </a:xfrm>
        </p:spPr>
        <p:txBody>
          <a:bodyPr/>
          <a:lstStyle/>
          <a:p>
            <a:pPr algn="ctr"/>
            <a:r>
              <a:rPr lang="en-US" dirty="0"/>
              <a:t>JOURNEY Three</a:t>
            </a:r>
          </a:p>
        </p:txBody>
      </p:sp>
      <p:sp>
        <p:nvSpPr>
          <p:cNvPr id="3" name="Text Placeholder 1">
            <a:extLst>
              <a:ext uri="{FF2B5EF4-FFF2-40B4-BE49-F238E27FC236}">
                <a16:creationId xmlns:a16="http://schemas.microsoft.com/office/drawing/2014/main" id="{6E0348D1-1D23-4ACE-8C55-F8530038EFD9}"/>
              </a:ext>
            </a:extLst>
          </p:cNvPr>
          <p:cNvSpPr txBox="1">
            <a:spLocks/>
          </p:cNvSpPr>
          <p:nvPr/>
        </p:nvSpPr>
        <p:spPr>
          <a:xfrm>
            <a:off x="2567608" y="3137708"/>
            <a:ext cx="7056784"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Customer identification,  routing &amp; escalation</a:t>
            </a:r>
          </a:p>
          <a:p>
            <a:pPr algn="ctr"/>
            <a:r>
              <a:rPr lang="en-US" sz="2000" dirty="0"/>
              <a:t>(SCENARIO SIX)</a:t>
            </a:r>
          </a:p>
        </p:txBody>
      </p:sp>
      <p:sp>
        <p:nvSpPr>
          <p:cNvPr id="4" name="Text Placeholder 1">
            <a:extLst>
              <a:ext uri="{FF2B5EF4-FFF2-40B4-BE49-F238E27FC236}">
                <a16:creationId xmlns:a16="http://schemas.microsoft.com/office/drawing/2014/main" id="{C5402749-B9B9-455F-8452-9FAAC5BA84DB}"/>
              </a:ext>
            </a:extLst>
          </p:cNvPr>
          <p:cNvSpPr txBox="1">
            <a:spLocks/>
          </p:cNvSpPr>
          <p:nvPr/>
        </p:nvSpPr>
        <p:spPr>
          <a:xfrm>
            <a:off x="3189842" y="1481288"/>
            <a:ext cx="5812316"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VOICE &amp; OMNI CHANNEL</a:t>
            </a:r>
          </a:p>
        </p:txBody>
      </p:sp>
    </p:spTree>
    <p:extLst>
      <p:ext uri="{BB962C8B-B14F-4D97-AF65-F5344CB8AC3E}">
        <p14:creationId xmlns:p14="http://schemas.microsoft.com/office/powerpoint/2010/main" val="2633283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14A107A9-3F87-4B70-A356-E6738B2DD02A}"/>
              </a:ext>
            </a:extLst>
          </p:cNvPr>
          <p:cNvCxnSpPr>
            <a:cxnSpLocks/>
          </p:cNvCxnSpPr>
          <p:nvPr/>
        </p:nvCxnSpPr>
        <p:spPr>
          <a:xfrm flipH="1" flipV="1">
            <a:off x="6263040"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922FAB-A66C-470B-BA9E-E1336CD6A4B4}"/>
              </a:ext>
            </a:extLst>
          </p:cNvPr>
          <p:cNvCxnSpPr>
            <a:cxnSpLocks/>
          </p:cNvCxnSpPr>
          <p:nvPr/>
        </p:nvCxnSpPr>
        <p:spPr>
          <a:xfrm>
            <a:off x="8094491" y="2993615"/>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A27F2C-8F59-4643-9663-2C8317B7BC9B}"/>
              </a:ext>
            </a:extLst>
          </p:cNvPr>
          <p:cNvCxnSpPr>
            <a:cxnSpLocks/>
          </p:cNvCxnSpPr>
          <p:nvPr/>
        </p:nvCxnSpPr>
        <p:spPr>
          <a:xfrm>
            <a:off x="4428233"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EC95E-E9C2-5648-9FE8-CD688B692A50}"/>
              </a:ext>
            </a:extLst>
          </p:cNvPr>
          <p:cNvSpPr>
            <a:spLocks noGrp="1"/>
          </p:cNvSpPr>
          <p:nvPr>
            <p:ph type="title"/>
          </p:nvPr>
        </p:nvSpPr>
        <p:spPr>
          <a:xfrm>
            <a:off x="12701" y="2"/>
            <a:ext cx="11435552" cy="1077383"/>
          </a:xfrm>
        </p:spPr>
        <p:txBody>
          <a:bodyPr>
            <a:normAutofit/>
          </a:bodyPr>
          <a:lstStyle/>
          <a:p>
            <a:r>
              <a:rPr lang="en-US" sz="2800" dirty="0"/>
              <a:t>Journey 3: Customer Identification and Routing</a:t>
            </a:r>
          </a:p>
        </p:txBody>
      </p:sp>
      <p:cxnSp>
        <p:nvCxnSpPr>
          <p:cNvPr id="23" name="Straight Connector 22">
            <a:extLst>
              <a:ext uri="{FF2B5EF4-FFF2-40B4-BE49-F238E27FC236}">
                <a16:creationId xmlns:a16="http://schemas.microsoft.com/office/drawing/2014/main" id="{A4962522-DCD6-47A5-BD20-A78970AA786C}"/>
              </a:ext>
            </a:extLst>
          </p:cNvPr>
          <p:cNvCxnSpPr>
            <a:cxnSpLocks/>
            <a:endCxn id="49" idx="1"/>
          </p:cNvCxnSpPr>
          <p:nvPr/>
        </p:nvCxnSpPr>
        <p:spPr>
          <a:xfrm>
            <a:off x="148797" y="3645335"/>
            <a:ext cx="10677411" cy="12005"/>
          </a:xfrm>
          <a:prstGeom prst="line">
            <a:avLst/>
          </a:prstGeom>
          <a:noFill/>
          <a:ln w="28575" cap="flat" cmpd="sng" algn="ctr">
            <a:solidFill>
              <a:sysClr val="window" lastClr="FFFFFF">
                <a:lumMod val="50000"/>
              </a:sysClr>
            </a:solidFill>
            <a:prstDash val="dash"/>
            <a:miter lim="800000"/>
            <a:headEnd type="oval" w="med" len="med"/>
            <a:tailEnd type="triangle" w="med" len="med"/>
          </a:ln>
          <a:effectLst/>
        </p:spPr>
      </p:cxnSp>
      <p:cxnSp>
        <p:nvCxnSpPr>
          <p:cNvPr id="25" name="Straight Connector 24">
            <a:extLst>
              <a:ext uri="{FF2B5EF4-FFF2-40B4-BE49-F238E27FC236}">
                <a16:creationId xmlns:a16="http://schemas.microsoft.com/office/drawing/2014/main" id="{6FB8D1D6-16B3-4FF4-92CB-A5EFCD57C90B}"/>
              </a:ext>
            </a:extLst>
          </p:cNvPr>
          <p:cNvCxnSpPr>
            <a:cxnSpLocks/>
          </p:cNvCxnSpPr>
          <p:nvPr/>
        </p:nvCxnSpPr>
        <p:spPr>
          <a:xfrm>
            <a:off x="2562427"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8DC2900-6DF2-4A20-8D2A-94DA5BC70B1A}"/>
              </a:ext>
            </a:extLst>
          </p:cNvPr>
          <p:cNvSpPr/>
          <p:nvPr/>
        </p:nvSpPr>
        <p:spPr>
          <a:xfrm>
            <a:off x="2359227"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1</a:t>
            </a:r>
          </a:p>
        </p:txBody>
      </p:sp>
      <p:sp>
        <p:nvSpPr>
          <p:cNvPr id="34" name="Oval 33">
            <a:extLst>
              <a:ext uri="{FF2B5EF4-FFF2-40B4-BE49-F238E27FC236}">
                <a16:creationId xmlns:a16="http://schemas.microsoft.com/office/drawing/2014/main" id="{284461C5-3570-4389-9897-68B4952D017D}"/>
              </a:ext>
            </a:extLst>
          </p:cNvPr>
          <p:cNvSpPr/>
          <p:nvPr/>
        </p:nvSpPr>
        <p:spPr>
          <a:xfrm>
            <a:off x="423801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2</a:t>
            </a:r>
          </a:p>
        </p:txBody>
      </p:sp>
      <p:pic>
        <p:nvPicPr>
          <p:cNvPr id="36" name="Picture 35">
            <a:extLst>
              <a:ext uri="{FF2B5EF4-FFF2-40B4-BE49-F238E27FC236}">
                <a16:creationId xmlns:a16="http://schemas.microsoft.com/office/drawing/2014/main" id="{966C11D2-2273-482B-BBDA-D7E441904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189" y="1997658"/>
            <a:ext cx="818000" cy="818000"/>
          </a:xfrm>
          <a:prstGeom prst="rect">
            <a:avLst/>
          </a:prstGeom>
        </p:spPr>
      </p:pic>
      <p:sp>
        <p:nvSpPr>
          <p:cNvPr id="40" name="Oval 39">
            <a:extLst>
              <a:ext uri="{FF2B5EF4-FFF2-40B4-BE49-F238E27FC236}">
                <a16:creationId xmlns:a16="http://schemas.microsoft.com/office/drawing/2014/main" id="{E15D2EC5-97C4-44AF-911E-772B81AB534B}"/>
              </a:ext>
            </a:extLst>
          </p:cNvPr>
          <p:cNvSpPr/>
          <p:nvPr/>
        </p:nvSpPr>
        <p:spPr>
          <a:xfrm>
            <a:off x="6048020"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3</a:t>
            </a:r>
          </a:p>
        </p:txBody>
      </p:sp>
      <p:sp>
        <p:nvSpPr>
          <p:cNvPr id="46" name="Oval 45">
            <a:extLst>
              <a:ext uri="{FF2B5EF4-FFF2-40B4-BE49-F238E27FC236}">
                <a16:creationId xmlns:a16="http://schemas.microsoft.com/office/drawing/2014/main" id="{0F53FD44-59B8-4499-9B7E-E4A009DC10F6}"/>
              </a:ext>
            </a:extLst>
          </p:cNvPr>
          <p:cNvSpPr/>
          <p:nvPr/>
        </p:nvSpPr>
        <p:spPr>
          <a:xfrm>
            <a:off x="789387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4</a:t>
            </a:r>
          </a:p>
        </p:txBody>
      </p:sp>
      <p:pic>
        <p:nvPicPr>
          <p:cNvPr id="49" name="Picture 48">
            <a:extLst>
              <a:ext uri="{FF2B5EF4-FFF2-40B4-BE49-F238E27FC236}">
                <a16:creationId xmlns:a16="http://schemas.microsoft.com/office/drawing/2014/main" id="{CEB5F51B-DCD4-47B6-B735-AAF8CD83E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6209" y="3172052"/>
            <a:ext cx="977111" cy="970576"/>
          </a:xfrm>
          <a:prstGeom prst="rect">
            <a:avLst/>
          </a:prstGeom>
        </p:spPr>
      </p:pic>
      <p:sp>
        <p:nvSpPr>
          <p:cNvPr id="50" name="Rectangle 49">
            <a:extLst>
              <a:ext uri="{FF2B5EF4-FFF2-40B4-BE49-F238E27FC236}">
                <a16:creationId xmlns:a16="http://schemas.microsoft.com/office/drawing/2014/main" id="{B3481251-0776-4D4C-8B2E-0EE9AAF00D62}"/>
              </a:ext>
            </a:extLst>
          </p:cNvPr>
          <p:cNvSpPr/>
          <p:nvPr/>
        </p:nvSpPr>
        <p:spPr>
          <a:xfrm>
            <a:off x="10594404" y="2140555"/>
            <a:ext cx="1330105" cy="830997"/>
          </a:xfrm>
          <a:prstGeom prst="rect">
            <a:avLst/>
          </a:prstGeom>
        </p:spPr>
        <p:txBody>
          <a:bodyPr wrap="square">
            <a:spAutoFit/>
          </a:bodyPr>
          <a:lstStyle/>
          <a:p>
            <a:pPr algn="ctr" defTabSz="1219170">
              <a:defRPr/>
            </a:pPr>
            <a:r>
              <a:rPr lang="en-US" sz="1600" b="1" dirty="0">
                <a:solidFill>
                  <a:srgbClr val="0070AD"/>
                </a:solidFill>
                <a:latin typeface="+mj-lt"/>
              </a:rPr>
              <a:t>Customer query resolved</a:t>
            </a:r>
          </a:p>
        </p:txBody>
      </p:sp>
      <p:sp>
        <p:nvSpPr>
          <p:cNvPr id="54" name="Rectangle 53">
            <a:extLst>
              <a:ext uri="{FF2B5EF4-FFF2-40B4-BE49-F238E27FC236}">
                <a16:creationId xmlns:a16="http://schemas.microsoft.com/office/drawing/2014/main" id="{339F426A-D14B-40FD-B131-2EB31D294812}"/>
              </a:ext>
            </a:extLst>
          </p:cNvPr>
          <p:cNvSpPr/>
          <p:nvPr/>
        </p:nvSpPr>
        <p:spPr>
          <a:xfrm>
            <a:off x="4097510" y="4365829"/>
            <a:ext cx="660758" cy="338554"/>
          </a:xfrm>
          <a:prstGeom prst="rect">
            <a:avLst/>
          </a:prstGeom>
        </p:spPr>
        <p:txBody>
          <a:bodyPr wrap="none">
            <a:spAutoFit/>
          </a:bodyPr>
          <a:lstStyle/>
          <a:p>
            <a:pPr algn="ctr" defTabSz="1219170">
              <a:defRPr/>
            </a:pPr>
            <a:r>
              <a:rPr lang="en-US" sz="1600" dirty="0">
                <a:solidFill>
                  <a:srgbClr val="0070AD"/>
                </a:solidFill>
                <a:latin typeface="Verdana"/>
              </a:rPr>
              <a:t>Chat</a:t>
            </a:r>
          </a:p>
        </p:txBody>
      </p:sp>
      <p:sp>
        <p:nvSpPr>
          <p:cNvPr id="55" name="Rectangle 54">
            <a:extLst>
              <a:ext uri="{FF2B5EF4-FFF2-40B4-BE49-F238E27FC236}">
                <a16:creationId xmlns:a16="http://schemas.microsoft.com/office/drawing/2014/main" id="{EEA30041-324A-49F2-B1ED-8ADAC0CA39C1}"/>
              </a:ext>
            </a:extLst>
          </p:cNvPr>
          <p:cNvSpPr/>
          <p:nvPr/>
        </p:nvSpPr>
        <p:spPr>
          <a:xfrm>
            <a:off x="1840931" y="4407074"/>
            <a:ext cx="1448217" cy="584775"/>
          </a:xfrm>
          <a:prstGeom prst="rect">
            <a:avLst/>
          </a:prstGeom>
        </p:spPr>
        <p:txBody>
          <a:bodyPr wrap="none">
            <a:spAutoFit/>
          </a:bodyPr>
          <a:lstStyle/>
          <a:p>
            <a:pPr algn="ctr" defTabSz="1219170">
              <a:defRPr/>
            </a:pPr>
            <a:r>
              <a:rPr lang="en-US" sz="1600" dirty="0">
                <a:solidFill>
                  <a:srgbClr val="0070AD"/>
                </a:solidFill>
                <a:latin typeface="Verdana"/>
              </a:rPr>
              <a:t>Bupa Touch </a:t>
            </a:r>
          </a:p>
          <a:p>
            <a:pPr algn="ctr" defTabSz="1219170">
              <a:defRPr/>
            </a:pPr>
            <a:r>
              <a:rPr lang="en-US" sz="1600" dirty="0">
                <a:solidFill>
                  <a:srgbClr val="0070AD"/>
                </a:solidFill>
                <a:latin typeface="Verdana"/>
              </a:rPr>
              <a:t>App</a:t>
            </a:r>
          </a:p>
        </p:txBody>
      </p:sp>
      <p:sp>
        <p:nvSpPr>
          <p:cNvPr id="6" name="Rectangle 5">
            <a:extLst>
              <a:ext uri="{FF2B5EF4-FFF2-40B4-BE49-F238E27FC236}">
                <a16:creationId xmlns:a16="http://schemas.microsoft.com/office/drawing/2014/main" id="{B5BB0466-E92B-42CD-AC41-BB763B287392}"/>
              </a:ext>
            </a:extLst>
          </p:cNvPr>
          <p:cNvSpPr/>
          <p:nvPr/>
        </p:nvSpPr>
        <p:spPr>
          <a:xfrm>
            <a:off x="113163" y="6591118"/>
            <a:ext cx="2975495" cy="338554"/>
          </a:xfrm>
          <a:prstGeom prst="rect">
            <a:avLst/>
          </a:prstGeom>
        </p:spPr>
        <p:txBody>
          <a:bodyPr wrap="none">
            <a:spAutoFit/>
          </a:bodyPr>
          <a:lstStyle/>
          <a:p>
            <a:r>
              <a:rPr lang="en-GB" sz="800" dirty="0">
                <a:solidFill>
                  <a:schemeClr val="bg2">
                    <a:lumMod val="50000"/>
                  </a:schemeClr>
                </a:solidFill>
                <a:latin typeface="-apple-system"/>
              </a:rPr>
              <a:t>Photos by </a:t>
            </a:r>
            <a:r>
              <a:rPr lang="en-GB" sz="800" dirty="0">
                <a:solidFill>
                  <a:schemeClr val="bg2">
                    <a:lumMod val="50000"/>
                  </a:schemeClr>
                </a:solidFill>
                <a:latin typeface="-apple-system"/>
                <a:hlinkClick r:id="rId5">
                  <a:extLst>
                    <a:ext uri="{A12FA001-AC4F-418D-AE19-62706E023703}">
                      <ahyp:hlinkClr xmlns:ahyp="http://schemas.microsoft.com/office/drawing/2018/hyperlinkcolor" val="tx"/>
                    </a:ext>
                  </a:extLst>
                </a:hlinkClick>
              </a:rPr>
              <a:t>BBH Singapore</a:t>
            </a:r>
            <a:r>
              <a:rPr lang="en-GB" sz="800" dirty="0">
                <a:solidFill>
                  <a:schemeClr val="bg2">
                    <a:lumMod val="50000"/>
                  </a:schemeClr>
                </a:solidFill>
                <a:latin typeface="-apple-system"/>
              </a:rPr>
              <a:t> on </a:t>
            </a:r>
            <a:r>
              <a:rPr lang="en-GB" sz="800" dirty="0" err="1">
                <a:solidFill>
                  <a:schemeClr val="bg2">
                    <a:lumMod val="50000"/>
                  </a:schemeClr>
                </a:solidFill>
                <a:latin typeface="-apple-system"/>
                <a:hlinkClick r:id="rId6">
                  <a:extLst>
                    <a:ext uri="{A12FA001-AC4F-418D-AE19-62706E023703}">
                      <ahyp:hlinkClr xmlns:ahyp="http://schemas.microsoft.com/office/drawing/2018/hyperlinkcolor" val="tx"/>
                    </a:ext>
                  </a:extLst>
                </a:hlinkClick>
              </a:rPr>
              <a:t>Unsplash</a:t>
            </a:r>
            <a:r>
              <a:rPr lang="en-GB" sz="800" dirty="0">
                <a:solidFill>
                  <a:schemeClr val="bg2">
                    <a:lumMod val="50000"/>
                  </a:schemeClr>
                </a:solidFill>
                <a:latin typeface="-apple-system"/>
              </a:rPr>
              <a:t> &amp; </a:t>
            </a:r>
            <a:r>
              <a:rPr lang="en-GB" sz="800" b="1" dirty="0">
                <a:solidFill>
                  <a:schemeClr val="bg2">
                    <a:lumMod val="50000"/>
                  </a:schemeClr>
                </a:solidFill>
                <a:latin typeface="-apple-system"/>
                <a:hlinkClick r:id="rId7">
                  <a:extLst>
                    <a:ext uri="{A12FA001-AC4F-418D-AE19-62706E023703}">
                      <ahyp:hlinkClr xmlns:ahyp="http://schemas.microsoft.com/office/drawing/2018/hyperlinkcolor" val="tx"/>
                    </a:ext>
                  </a:extLst>
                </a:hlinkClick>
              </a:rPr>
              <a:t>Mikhail </a:t>
            </a:r>
            <a:r>
              <a:rPr lang="en-GB" sz="800" b="1" dirty="0" err="1">
                <a:solidFill>
                  <a:schemeClr val="bg2">
                    <a:lumMod val="50000"/>
                  </a:schemeClr>
                </a:solidFill>
                <a:latin typeface="-apple-system"/>
                <a:hlinkClick r:id="rId7">
                  <a:extLst>
                    <a:ext uri="{A12FA001-AC4F-418D-AE19-62706E023703}">
                      <ahyp:hlinkClr xmlns:ahyp="http://schemas.microsoft.com/office/drawing/2018/hyperlinkcolor" val="tx"/>
                    </a:ext>
                  </a:extLst>
                </a:hlinkClick>
              </a:rPr>
              <a:t>Nilov</a:t>
            </a:r>
            <a:r>
              <a:rPr lang="en-GB" sz="800" dirty="0">
                <a:solidFill>
                  <a:schemeClr val="bg2">
                    <a:lumMod val="50000"/>
                  </a:schemeClr>
                </a:solidFill>
                <a:latin typeface="-apple-system"/>
              </a:rPr>
              <a:t> from </a:t>
            </a:r>
            <a:r>
              <a:rPr lang="en-GB" sz="800" b="1" dirty="0" err="1">
                <a:solidFill>
                  <a:schemeClr val="bg2">
                    <a:lumMod val="50000"/>
                  </a:schemeClr>
                </a:solidFill>
                <a:latin typeface="-apple-system"/>
                <a:hlinkClick r:id="rId8">
                  <a:extLst>
                    <a:ext uri="{A12FA001-AC4F-418D-AE19-62706E023703}">
                      <ahyp:hlinkClr xmlns:ahyp="http://schemas.microsoft.com/office/drawing/2018/hyperlinkcolor" val="tx"/>
                    </a:ext>
                  </a:extLst>
                </a:hlinkClick>
              </a:rPr>
              <a:t>Pexels</a:t>
            </a:r>
            <a:endParaRPr lang="en-GB" sz="800" dirty="0">
              <a:solidFill>
                <a:schemeClr val="bg2">
                  <a:lumMod val="50000"/>
                </a:schemeClr>
              </a:solidFill>
              <a:latin typeface="-apple-system"/>
            </a:endParaRPr>
          </a:p>
          <a:p>
            <a:endParaRPr lang="en-GB" sz="800" dirty="0">
              <a:solidFill>
                <a:schemeClr val="bg2">
                  <a:lumMod val="50000"/>
                </a:schemeClr>
              </a:solidFill>
            </a:endParaRPr>
          </a:p>
        </p:txBody>
      </p:sp>
      <p:sp>
        <p:nvSpPr>
          <p:cNvPr id="7" name="Rectangle 6">
            <a:extLst>
              <a:ext uri="{FF2B5EF4-FFF2-40B4-BE49-F238E27FC236}">
                <a16:creationId xmlns:a16="http://schemas.microsoft.com/office/drawing/2014/main" id="{0F82C250-5C1D-4A7B-8E65-F0C7CAC4E3B2}"/>
              </a:ext>
            </a:extLst>
          </p:cNvPr>
          <p:cNvSpPr/>
          <p:nvPr/>
        </p:nvSpPr>
        <p:spPr>
          <a:xfrm>
            <a:off x="476216" y="6388722"/>
            <a:ext cx="6096000" cy="646331"/>
          </a:xfrm>
          <a:prstGeom prst="rect">
            <a:avLst/>
          </a:prstGeom>
        </p:spPr>
        <p:txBody>
          <a:bodyPr>
            <a:spAutoFit/>
          </a:bodyPr>
          <a:lstStyle/>
          <a:p>
            <a:br>
              <a:rPr lang="en-GB" dirty="0">
                <a:solidFill>
                  <a:srgbClr val="1A1A1A"/>
                </a:solidFill>
                <a:latin typeface="-apple-system"/>
              </a:rPr>
            </a:br>
            <a:endParaRPr lang="en-GB" dirty="0"/>
          </a:p>
        </p:txBody>
      </p:sp>
      <p:pic>
        <p:nvPicPr>
          <p:cNvPr id="12" name="Picture 11">
            <a:extLst>
              <a:ext uri="{FF2B5EF4-FFF2-40B4-BE49-F238E27FC236}">
                <a16:creationId xmlns:a16="http://schemas.microsoft.com/office/drawing/2014/main" id="{19D48F52-ED6A-4A78-A7B6-D37B0CA2F270}"/>
              </a:ext>
            </a:extLst>
          </p:cNvPr>
          <p:cNvPicPr>
            <a:picLocks noChangeAspect="1"/>
          </p:cNvPicPr>
          <p:nvPr/>
        </p:nvPicPr>
        <p:blipFill>
          <a:blip r:embed="rId9"/>
          <a:stretch>
            <a:fillRect/>
          </a:stretch>
        </p:blipFill>
        <p:spPr>
          <a:xfrm>
            <a:off x="274479" y="4166971"/>
            <a:ext cx="1390606" cy="1922387"/>
          </a:xfrm>
          <a:prstGeom prst="rect">
            <a:avLst/>
          </a:prstGeom>
        </p:spPr>
      </p:pic>
      <p:pic>
        <p:nvPicPr>
          <p:cNvPr id="38" name="Picture 37">
            <a:extLst>
              <a:ext uri="{FF2B5EF4-FFF2-40B4-BE49-F238E27FC236}">
                <a16:creationId xmlns:a16="http://schemas.microsoft.com/office/drawing/2014/main" id="{4FBD2110-8C6C-47F4-A2BD-DB06B964E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1480" y="1997658"/>
            <a:ext cx="818000" cy="818000"/>
          </a:xfrm>
          <a:prstGeom prst="rect">
            <a:avLst/>
          </a:prstGeom>
        </p:spPr>
      </p:pic>
      <p:pic>
        <p:nvPicPr>
          <p:cNvPr id="41" name="Picture 40" descr="A person posing for the camera&#10;&#10;Description automatically generated">
            <a:extLst>
              <a:ext uri="{FF2B5EF4-FFF2-40B4-BE49-F238E27FC236}">
                <a16:creationId xmlns:a16="http://schemas.microsoft.com/office/drawing/2014/main" id="{3C251B9D-C493-4301-8709-354AC7DFC26E}"/>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671" y="1509014"/>
            <a:ext cx="1449045" cy="1919986"/>
          </a:xfrm>
          <a:prstGeom prst="rect">
            <a:avLst/>
          </a:prstGeom>
        </p:spPr>
      </p:pic>
      <p:sp>
        <p:nvSpPr>
          <p:cNvPr id="29" name="Rectangle 28">
            <a:extLst>
              <a:ext uri="{FF2B5EF4-FFF2-40B4-BE49-F238E27FC236}">
                <a16:creationId xmlns:a16="http://schemas.microsoft.com/office/drawing/2014/main" id="{3E9CCB1A-30C1-4763-816A-2586EF4F0C11}"/>
              </a:ext>
            </a:extLst>
          </p:cNvPr>
          <p:cNvSpPr/>
          <p:nvPr/>
        </p:nvSpPr>
        <p:spPr>
          <a:xfrm>
            <a:off x="3649107" y="1107293"/>
            <a:ext cx="1558163" cy="646331"/>
          </a:xfrm>
          <a:prstGeom prst="rect">
            <a:avLst/>
          </a:prstGeom>
        </p:spPr>
        <p:txBody>
          <a:bodyPr wrap="square">
            <a:spAutoFit/>
          </a:bodyPr>
          <a:lstStyle/>
          <a:p>
            <a:pPr algn="ctr" defTabSz="1219170">
              <a:defRPr/>
            </a:pPr>
            <a:r>
              <a:rPr lang="en-GB" sz="1200" dirty="0">
                <a:solidFill>
                  <a:srgbClr val="0070AD"/>
                </a:solidFill>
                <a:latin typeface="+mj-lt"/>
              </a:rPr>
              <a:t>Customer initiates chat on health cover page</a:t>
            </a:r>
            <a:endParaRPr lang="en-US" sz="1200" dirty="0">
              <a:solidFill>
                <a:srgbClr val="0070AD"/>
              </a:solidFill>
              <a:latin typeface="+mj-lt"/>
            </a:endParaRPr>
          </a:p>
        </p:txBody>
      </p:sp>
      <p:sp>
        <p:nvSpPr>
          <p:cNvPr id="32" name="Rectangle 31">
            <a:extLst>
              <a:ext uri="{FF2B5EF4-FFF2-40B4-BE49-F238E27FC236}">
                <a16:creationId xmlns:a16="http://schemas.microsoft.com/office/drawing/2014/main" id="{2D9ED20D-8F44-4940-80E8-6FF5CF9D104B}"/>
              </a:ext>
            </a:extLst>
          </p:cNvPr>
          <p:cNvSpPr/>
          <p:nvPr/>
        </p:nvSpPr>
        <p:spPr>
          <a:xfrm>
            <a:off x="7340673" y="4791401"/>
            <a:ext cx="1507636" cy="461665"/>
          </a:xfrm>
          <a:prstGeom prst="rect">
            <a:avLst/>
          </a:prstGeom>
        </p:spPr>
        <p:txBody>
          <a:bodyPr wrap="square">
            <a:spAutoFit/>
          </a:bodyPr>
          <a:lstStyle/>
          <a:p>
            <a:pPr algn="ctr" defTabSz="1219170">
              <a:defRPr/>
            </a:pPr>
            <a:r>
              <a:rPr lang="en-GB" sz="1200" dirty="0">
                <a:solidFill>
                  <a:schemeClr val="bg1">
                    <a:lumMod val="50000"/>
                  </a:schemeClr>
                </a:solidFill>
                <a:latin typeface="+mj-lt"/>
              </a:rPr>
              <a:t>Agent escalates chat to a call</a:t>
            </a:r>
          </a:p>
        </p:txBody>
      </p:sp>
      <p:sp>
        <p:nvSpPr>
          <p:cNvPr id="37" name="Rectangle 36">
            <a:extLst>
              <a:ext uri="{FF2B5EF4-FFF2-40B4-BE49-F238E27FC236}">
                <a16:creationId xmlns:a16="http://schemas.microsoft.com/office/drawing/2014/main" id="{ECE582C9-7B3C-43BB-A800-C743FBEB3018}"/>
              </a:ext>
            </a:extLst>
          </p:cNvPr>
          <p:cNvSpPr/>
          <p:nvPr/>
        </p:nvSpPr>
        <p:spPr>
          <a:xfrm>
            <a:off x="7764112" y="4399358"/>
            <a:ext cx="660758" cy="338554"/>
          </a:xfrm>
          <a:prstGeom prst="rect">
            <a:avLst/>
          </a:prstGeom>
        </p:spPr>
        <p:txBody>
          <a:bodyPr wrap="none">
            <a:spAutoFit/>
          </a:bodyPr>
          <a:lstStyle/>
          <a:p>
            <a:pPr algn="ctr" defTabSz="1219170">
              <a:defRPr/>
            </a:pPr>
            <a:r>
              <a:rPr lang="en-US" sz="1600" dirty="0">
                <a:solidFill>
                  <a:srgbClr val="0070AD"/>
                </a:solidFill>
                <a:latin typeface="Verdana"/>
              </a:rPr>
              <a:t>Chat</a:t>
            </a:r>
          </a:p>
        </p:txBody>
      </p:sp>
      <p:pic>
        <p:nvPicPr>
          <p:cNvPr id="42" name="Picture 41">
            <a:extLst>
              <a:ext uri="{FF2B5EF4-FFF2-40B4-BE49-F238E27FC236}">
                <a16:creationId xmlns:a16="http://schemas.microsoft.com/office/drawing/2014/main" id="{CEAA67AF-0106-4C06-A94A-E056B9A683E2}"/>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l="17182" r="15513"/>
          <a:stretch/>
        </p:blipFill>
        <p:spPr>
          <a:xfrm>
            <a:off x="2343599" y="1968244"/>
            <a:ext cx="455087" cy="706361"/>
          </a:xfrm>
          <a:prstGeom prst="rect">
            <a:avLst/>
          </a:prstGeom>
        </p:spPr>
      </p:pic>
      <p:pic>
        <p:nvPicPr>
          <p:cNvPr id="43" name="Picture 42">
            <a:extLst>
              <a:ext uri="{FF2B5EF4-FFF2-40B4-BE49-F238E27FC236}">
                <a16:creationId xmlns:a16="http://schemas.microsoft.com/office/drawing/2014/main" id="{71285EB6-FAA9-4186-81CB-7CA9BBB3D16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07047" y="2347676"/>
            <a:ext cx="888723" cy="888723"/>
          </a:xfrm>
          <a:prstGeom prst="rect">
            <a:avLst/>
          </a:prstGeom>
        </p:spPr>
      </p:pic>
      <p:sp>
        <p:nvSpPr>
          <p:cNvPr id="44" name="Rectangle 43">
            <a:extLst>
              <a:ext uri="{FF2B5EF4-FFF2-40B4-BE49-F238E27FC236}">
                <a16:creationId xmlns:a16="http://schemas.microsoft.com/office/drawing/2014/main" id="{483031AB-3621-4ACE-B739-54FB895463C2}"/>
              </a:ext>
            </a:extLst>
          </p:cNvPr>
          <p:cNvSpPr/>
          <p:nvPr/>
        </p:nvSpPr>
        <p:spPr>
          <a:xfrm>
            <a:off x="5433988" y="820448"/>
            <a:ext cx="1632950" cy="1015663"/>
          </a:xfrm>
          <a:prstGeom prst="rect">
            <a:avLst/>
          </a:prstGeom>
        </p:spPr>
        <p:txBody>
          <a:bodyPr wrap="square">
            <a:spAutoFit/>
          </a:bodyPr>
          <a:lstStyle/>
          <a:p>
            <a:pPr algn="ctr" defTabSz="1219170">
              <a:defRPr/>
            </a:pPr>
            <a:r>
              <a:rPr lang="en-GB" sz="1200" dirty="0">
                <a:solidFill>
                  <a:schemeClr val="accent1"/>
                </a:solidFill>
                <a:latin typeface="+mj-lt"/>
              </a:rPr>
              <a:t>Customer completes ID&amp;V check and is transferred to an agent</a:t>
            </a:r>
          </a:p>
        </p:txBody>
      </p:sp>
      <p:grpSp>
        <p:nvGrpSpPr>
          <p:cNvPr id="14" name="Group 13">
            <a:extLst>
              <a:ext uri="{FF2B5EF4-FFF2-40B4-BE49-F238E27FC236}">
                <a16:creationId xmlns:a16="http://schemas.microsoft.com/office/drawing/2014/main" id="{6D8DCEAA-FB9B-4016-8005-0BEDEE6000B2}"/>
              </a:ext>
            </a:extLst>
          </p:cNvPr>
          <p:cNvGrpSpPr/>
          <p:nvPr/>
        </p:nvGrpSpPr>
        <p:grpSpPr>
          <a:xfrm>
            <a:off x="6022620" y="1928540"/>
            <a:ext cx="467963" cy="706361"/>
            <a:chOff x="6022620" y="1928540"/>
            <a:chExt cx="467963" cy="706361"/>
          </a:xfrm>
        </p:grpSpPr>
        <p:pic>
          <p:nvPicPr>
            <p:cNvPr id="45" name="Picture 44">
              <a:extLst>
                <a:ext uri="{FF2B5EF4-FFF2-40B4-BE49-F238E27FC236}">
                  <a16:creationId xmlns:a16="http://schemas.microsoft.com/office/drawing/2014/main" id="{B3582169-9995-4D5B-A198-02D5780265E1}"/>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l="17182" r="15513"/>
            <a:stretch/>
          </p:blipFill>
          <p:spPr>
            <a:xfrm>
              <a:off x="6035496" y="1928540"/>
              <a:ext cx="455087" cy="706361"/>
            </a:xfrm>
            <a:prstGeom prst="rect">
              <a:avLst/>
            </a:prstGeom>
          </p:spPr>
        </p:pic>
        <p:pic>
          <p:nvPicPr>
            <p:cNvPr id="13" name="Graphic 12" descr="Checkbox Checked with solid fill">
              <a:extLst>
                <a:ext uri="{FF2B5EF4-FFF2-40B4-BE49-F238E27FC236}">
                  <a16:creationId xmlns:a16="http://schemas.microsoft.com/office/drawing/2014/main" id="{E25D535C-ABBE-491E-B6BF-A80BB04EEF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22620" y="2047855"/>
              <a:ext cx="457200" cy="457200"/>
            </a:xfrm>
            <a:prstGeom prst="rect">
              <a:avLst/>
            </a:prstGeom>
          </p:spPr>
        </p:pic>
      </p:grpSp>
      <p:sp>
        <p:nvSpPr>
          <p:cNvPr id="47" name="Rectangle 46">
            <a:extLst>
              <a:ext uri="{FF2B5EF4-FFF2-40B4-BE49-F238E27FC236}">
                <a16:creationId xmlns:a16="http://schemas.microsoft.com/office/drawing/2014/main" id="{B482E5A9-DBE0-4DD2-A503-B9B3C80D9AAD}"/>
              </a:ext>
            </a:extLst>
          </p:cNvPr>
          <p:cNvSpPr/>
          <p:nvPr/>
        </p:nvSpPr>
        <p:spPr>
          <a:xfrm>
            <a:off x="5891185" y="4399358"/>
            <a:ext cx="720069" cy="338554"/>
          </a:xfrm>
          <a:prstGeom prst="rect">
            <a:avLst/>
          </a:prstGeom>
        </p:spPr>
        <p:txBody>
          <a:bodyPr wrap="none">
            <a:spAutoFit/>
          </a:bodyPr>
          <a:lstStyle/>
          <a:p>
            <a:pPr algn="ctr" defTabSz="1219170">
              <a:defRPr/>
            </a:pPr>
            <a:r>
              <a:rPr lang="en-US" sz="1600" dirty="0">
                <a:solidFill>
                  <a:srgbClr val="0070AD"/>
                </a:solidFill>
                <a:latin typeface="Verdana"/>
              </a:rPr>
              <a:t>ID&amp;V</a:t>
            </a:r>
          </a:p>
        </p:txBody>
      </p:sp>
      <p:cxnSp>
        <p:nvCxnSpPr>
          <p:cNvPr id="48" name="Straight Connector 47">
            <a:extLst>
              <a:ext uri="{FF2B5EF4-FFF2-40B4-BE49-F238E27FC236}">
                <a16:creationId xmlns:a16="http://schemas.microsoft.com/office/drawing/2014/main" id="{7DB66832-A553-42CB-B9E5-99268549F856}"/>
              </a:ext>
            </a:extLst>
          </p:cNvPr>
          <p:cNvCxnSpPr>
            <a:cxnSpLocks/>
          </p:cNvCxnSpPr>
          <p:nvPr/>
        </p:nvCxnSpPr>
        <p:spPr>
          <a:xfrm flipH="1" flipV="1">
            <a:off x="9749175"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AB99845-47B6-4B92-9764-877D9DAEDD3F}"/>
              </a:ext>
            </a:extLst>
          </p:cNvPr>
          <p:cNvSpPr/>
          <p:nvPr/>
        </p:nvSpPr>
        <p:spPr>
          <a:xfrm>
            <a:off x="9548557" y="3429000"/>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5</a:t>
            </a:r>
          </a:p>
        </p:txBody>
      </p:sp>
      <p:sp>
        <p:nvSpPr>
          <p:cNvPr id="52" name="Rectangle 51">
            <a:extLst>
              <a:ext uri="{FF2B5EF4-FFF2-40B4-BE49-F238E27FC236}">
                <a16:creationId xmlns:a16="http://schemas.microsoft.com/office/drawing/2014/main" id="{3757D858-74D1-408D-8CDD-800B2663CB37}"/>
              </a:ext>
            </a:extLst>
          </p:cNvPr>
          <p:cNvSpPr/>
          <p:nvPr/>
        </p:nvSpPr>
        <p:spPr>
          <a:xfrm>
            <a:off x="8932700" y="1535993"/>
            <a:ext cx="1632950" cy="461665"/>
          </a:xfrm>
          <a:prstGeom prst="rect">
            <a:avLst/>
          </a:prstGeom>
        </p:spPr>
        <p:txBody>
          <a:bodyPr wrap="square">
            <a:spAutoFit/>
          </a:bodyPr>
          <a:lstStyle/>
          <a:p>
            <a:pPr algn="ctr" defTabSz="1219170">
              <a:defRPr/>
            </a:pPr>
            <a:r>
              <a:rPr lang="en-GB" sz="1200" dirty="0">
                <a:solidFill>
                  <a:srgbClr val="0070AD"/>
                </a:solidFill>
                <a:latin typeface="+mj-lt"/>
              </a:rPr>
              <a:t>Customer receives telephone call</a:t>
            </a:r>
          </a:p>
        </p:txBody>
      </p:sp>
      <p:sp>
        <p:nvSpPr>
          <p:cNvPr id="53" name="Rectangle 52">
            <a:extLst>
              <a:ext uri="{FF2B5EF4-FFF2-40B4-BE49-F238E27FC236}">
                <a16:creationId xmlns:a16="http://schemas.microsoft.com/office/drawing/2014/main" id="{37848607-BF04-449B-8766-2A8736C75880}"/>
              </a:ext>
            </a:extLst>
          </p:cNvPr>
          <p:cNvSpPr/>
          <p:nvPr/>
        </p:nvSpPr>
        <p:spPr>
          <a:xfrm>
            <a:off x="1783345" y="1097802"/>
            <a:ext cx="1558163" cy="646331"/>
          </a:xfrm>
          <a:prstGeom prst="rect">
            <a:avLst/>
          </a:prstGeom>
        </p:spPr>
        <p:txBody>
          <a:bodyPr wrap="square">
            <a:spAutoFit/>
          </a:bodyPr>
          <a:lstStyle/>
          <a:p>
            <a:pPr algn="ctr" defTabSz="1219170">
              <a:defRPr/>
            </a:pPr>
            <a:r>
              <a:rPr lang="en-GB" sz="1200" dirty="0">
                <a:solidFill>
                  <a:srgbClr val="0070AD"/>
                </a:solidFill>
                <a:latin typeface="+mj-lt"/>
              </a:rPr>
              <a:t>Platinum customer logs in to app</a:t>
            </a:r>
            <a:endParaRPr lang="en-US" sz="1200" dirty="0">
              <a:solidFill>
                <a:srgbClr val="0070AD"/>
              </a:solidFill>
              <a:latin typeface="+mj-lt"/>
            </a:endParaRPr>
          </a:p>
        </p:txBody>
      </p:sp>
      <p:sp>
        <p:nvSpPr>
          <p:cNvPr id="57" name="Rectangle 56">
            <a:extLst>
              <a:ext uri="{FF2B5EF4-FFF2-40B4-BE49-F238E27FC236}">
                <a16:creationId xmlns:a16="http://schemas.microsoft.com/office/drawing/2014/main" id="{0A7B4CEE-B03F-44AC-AFDD-71BBB2B6AD86}"/>
              </a:ext>
            </a:extLst>
          </p:cNvPr>
          <p:cNvSpPr/>
          <p:nvPr/>
        </p:nvSpPr>
        <p:spPr>
          <a:xfrm>
            <a:off x="5351957" y="4792982"/>
            <a:ext cx="1797011" cy="1754326"/>
          </a:xfrm>
          <a:prstGeom prst="rect">
            <a:avLst/>
          </a:prstGeom>
        </p:spPr>
        <p:txBody>
          <a:bodyPr wrap="square">
            <a:spAutoFit/>
          </a:bodyPr>
          <a:lstStyle/>
          <a:p>
            <a:pPr algn="ctr" defTabSz="1219170">
              <a:defRPr/>
            </a:pPr>
            <a:r>
              <a:rPr lang="en-GB" sz="1200" dirty="0">
                <a:solidFill>
                  <a:schemeClr val="bg1">
                    <a:lumMod val="50000"/>
                  </a:schemeClr>
                </a:solidFill>
                <a:latin typeface="+mj-lt"/>
              </a:rPr>
              <a:t>Chat is identified as high priority as it is a platinum customer. Skills based routed is used to direct the chat to the appropriate team (dedicated Platinum team)</a:t>
            </a:r>
          </a:p>
        </p:txBody>
      </p:sp>
    </p:spTree>
    <p:extLst>
      <p:ext uri="{BB962C8B-B14F-4D97-AF65-F5344CB8AC3E}">
        <p14:creationId xmlns:p14="http://schemas.microsoft.com/office/powerpoint/2010/main" val="12759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0" y="2"/>
            <a:ext cx="11987955" cy="10773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Journey 7: </a:t>
            </a:r>
            <a:r>
              <a:rPr lang="en-US" sz="2800" dirty="0"/>
              <a:t>Customer Identification and Routing – Chat to Voice</a:t>
            </a:r>
            <a:endParaRPr kumimoji="0" lang="en-US" sz="2800" b="0" i="0" u="none" strike="noStrike" kern="1200" cap="none" spc="0" normalizeH="0" baseline="0" noProof="0" dirty="0">
              <a:ln>
                <a:noFill/>
              </a:ln>
              <a:solidFill>
                <a:prstClr val="black"/>
              </a:solidFill>
              <a:effectLst/>
              <a:uLnTx/>
              <a:uFillTx/>
              <a:latin typeface="Verdana"/>
              <a:ea typeface="+mj-ea"/>
              <a:cs typeface="+mj-cs"/>
            </a:endParaRP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is a Platinum Customer. He logs into </a:t>
            </a:r>
            <a:r>
              <a:rPr kumimoji="0" lang="en-GB" sz="1200" b="0" i="0" u="none" strike="noStrike" kern="1200" cap="none" spc="0" normalizeH="0" baseline="0" noProof="0" dirty="0" err="1">
                <a:ln>
                  <a:noFill/>
                </a:ln>
                <a:solidFill>
                  <a:prstClr val="black"/>
                </a:solidFill>
                <a:effectLst/>
                <a:uLnTx/>
                <a:uFillTx/>
                <a:latin typeface="Verdana"/>
                <a:ea typeface="+mn-ea"/>
                <a:cs typeface="+mn-cs"/>
              </a:rPr>
              <a:t>th</a:t>
            </a:r>
            <a:r>
              <a:rPr lang="en-GB" dirty="0">
                <a:solidFill>
                  <a:prstClr val="black"/>
                </a:solidFill>
                <a:latin typeface="Verdana"/>
              </a:rPr>
              <a:t>e Bupa app</a:t>
            </a:r>
            <a:r>
              <a:rPr kumimoji="0" lang="en-GB" sz="1200" b="0" i="0" u="none" strike="noStrike" kern="1200" cap="none" spc="0" normalizeH="0" baseline="0" noProof="0" dirty="0">
                <a:ln>
                  <a:noFill/>
                </a:ln>
                <a:solidFill>
                  <a:prstClr val="black"/>
                </a:solidFill>
                <a:effectLst/>
                <a:uLnTx/>
                <a:uFillTx/>
                <a:latin typeface="Verdana"/>
                <a:ea typeface="+mn-ea"/>
                <a:cs typeface="+mn-cs"/>
              </a:rPr>
              <a:t> and initiates a chat on the health cover page. He completes his ID&amp;V check and is transferred to an agent. The chat is identified as high priority as Paul is a Platinum customer. Skills based routed is used to direct the chat to the appropriate team (dedicated Platinum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Hello</a:t>
            </a:r>
            <a:r>
              <a:rPr lang="en-GB" dirty="0">
                <a:solidFill>
                  <a:prstClr val="black"/>
                </a:solidFill>
                <a:latin typeface="Verdana"/>
              </a:rPr>
              <a:t> and welcome to Bupa’s platinum member care team</a:t>
            </a:r>
            <a:r>
              <a:rPr kumimoji="0" lang="en-GB" sz="1200" b="0" i="0" u="none" strike="noStrike" kern="1200" cap="none" spc="0" normalizeH="0" baseline="0" noProof="0" dirty="0">
                <a:ln>
                  <a:noFill/>
                </a:ln>
                <a:solidFill>
                  <a:prstClr val="black"/>
                </a:solidFill>
                <a:effectLst/>
                <a:uLnTx/>
                <a:uFillTx/>
                <a:latin typeface="Verdana"/>
                <a:ea typeface="+mn-ea"/>
                <a:cs typeface="+mn-cs"/>
              </a:rPr>
              <a:t>. Are you looking to add someone to your </a:t>
            </a:r>
            <a:r>
              <a:rPr lang="en-GB" dirty="0">
                <a:solidFill>
                  <a:prstClr val="black"/>
                </a:solidFill>
                <a:latin typeface="Verdana"/>
              </a:rPr>
              <a:t>plan </a:t>
            </a:r>
            <a:r>
              <a:rPr kumimoji="0" lang="en-GB" sz="1200" b="0" i="0" u="none" strike="noStrike" kern="1200" cap="none" spc="0" normalizeH="0" baseline="0" noProof="0" dirty="0">
                <a:ln>
                  <a:noFill/>
                </a:ln>
                <a:solidFill>
                  <a:prstClr val="black"/>
                </a:solidFill>
                <a:effectLst/>
                <a:uLnTx/>
                <a:uFillTx/>
                <a:latin typeface="Verdana"/>
                <a:ea typeface="+mn-ea"/>
                <a:cs typeface="+mn-cs"/>
              </a:rPr>
              <a:t>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Hello, I asked for my wife to be added to my plan over a week ago but she’s still not appearing on the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I’m sorry to hear that Paul, can you please confirm your wife’s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Paul:	Sophie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Let me look into that for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It appears as though the form is missing some details. Please could you resubmit?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Paul:	</a:t>
            </a:r>
            <a:r>
              <a:rPr kumimoji="0" lang="en-GB" sz="1200" b="0" i="0" u="none" strike="noStrike" kern="1200" cap="none" spc="0" normalizeH="0" baseline="0" noProof="0" dirty="0">
                <a:ln>
                  <a:noFill/>
                </a:ln>
                <a:solidFill>
                  <a:prstClr val="black"/>
                </a:solidFill>
                <a:effectLst/>
                <a:uLnTx/>
                <a:uFillTx/>
                <a:latin typeface="Verdana"/>
                <a:ea typeface="+mn-ea"/>
                <a:cs typeface="+mn-cs"/>
              </a:rPr>
              <a:t>I’m really unhappy about this as I’ve already completed this form once before.</a:t>
            </a:r>
          </a:p>
          <a:p>
            <a:pPr>
              <a:defRPr/>
            </a:pPr>
            <a:r>
              <a:rPr lang="en-GB" dirty="0">
                <a:solidFill>
                  <a:prstClr val="black"/>
                </a:solidFill>
                <a:latin typeface="Verdana"/>
              </a:rPr>
              <a:t>Rob: 	It may be best to discuss this over the phone if you’re happy for us to give you a 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Paul:	Fine</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Okay Paul, someone will call you shortly</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*Agent escalates the chat to a call and the customer receives a telephone call from a complaint handler. The full context and Identity are transferred to voice channel (Whisper – Platinum Complaint). The customer does not need to re-ID&amp;V themselves and the agent has full visibility of chat conversations.*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Paul:	Hello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Helen:	Hi Paul, it’s Helen calling from Bupa healthcare. I understand you’re unhappy that your wife hasn’t been added to your plan. I’m 	sorry to hear this, let me resolve this for you.</a:t>
            </a:r>
          </a:p>
        </p:txBody>
      </p:sp>
    </p:spTree>
    <p:extLst>
      <p:ext uri="{BB962C8B-B14F-4D97-AF65-F5344CB8AC3E}">
        <p14:creationId xmlns:p14="http://schemas.microsoft.com/office/powerpoint/2010/main" val="354109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5AB58-2860-4FB5-B85C-F866B9BE3741}"/>
              </a:ext>
            </a:extLst>
          </p:cNvPr>
          <p:cNvSpPr>
            <a:spLocks noGrp="1"/>
          </p:cNvSpPr>
          <p:nvPr>
            <p:ph type="body" sz="quarter" idx="11"/>
          </p:nvPr>
        </p:nvSpPr>
        <p:spPr>
          <a:xfrm>
            <a:off x="3189842" y="2204864"/>
            <a:ext cx="5812316" cy="1656420"/>
          </a:xfrm>
        </p:spPr>
        <p:txBody>
          <a:bodyPr/>
          <a:lstStyle/>
          <a:p>
            <a:pPr algn="ctr"/>
            <a:r>
              <a:rPr lang="en-US" dirty="0"/>
              <a:t>JOURNEY four</a:t>
            </a:r>
          </a:p>
        </p:txBody>
      </p:sp>
      <p:sp>
        <p:nvSpPr>
          <p:cNvPr id="3" name="Text Placeholder 1">
            <a:extLst>
              <a:ext uri="{FF2B5EF4-FFF2-40B4-BE49-F238E27FC236}">
                <a16:creationId xmlns:a16="http://schemas.microsoft.com/office/drawing/2014/main" id="{6E0348D1-1D23-4ACE-8C55-F8530038EFD9}"/>
              </a:ext>
            </a:extLst>
          </p:cNvPr>
          <p:cNvSpPr txBox="1">
            <a:spLocks/>
          </p:cNvSpPr>
          <p:nvPr/>
        </p:nvSpPr>
        <p:spPr>
          <a:xfrm>
            <a:off x="2567608" y="3137708"/>
            <a:ext cx="7056784"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Assisted self-serve through chat &amp; Co-browse</a:t>
            </a:r>
          </a:p>
          <a:p>
            <a:pPr algn="ctr"/>
            <a:r>
              <a:rPr lang="en-US" sz="2000" dirty="0"/>
              <a:t>(SCENARIO eight)</a:t>
            </a:r>
          </a:p>
        </p:txBody>
      </p:sp>
      <p:sp>
        <p:nvSpPr>
          <p:cNvPr id="4" name="Text Placeholder 1">
            <a:extLst>
              <a:ext uri="{FF2B5EF4-FFF2-40B4-BE49-F238E27FC236}">
                <a16:creationId xmlns:a16="http://schemas.microsoft.com/office/drawing/2014/main" id="{C5402749-B9B9-455F-8452-9FAAC5BA84DB}"/>
              </a:ext>
            </a:extLst>
          </p:cNvPr>
          <p:cNvSpPr txBox="1">
            <a:spLocks/>
          </p:cNvSpPr>
          <p:nvPr/>
        </p:nvSpPr>
        <p:spPr>
          <a:xfrm>
            <a:off x="3189842" y="1481288"/>
            <a:ext cx="5812316"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VOICE &amp; OMNI CHANNEL</a:t>
            </a:r>
          </a:p>
        </p:txBody>
      </p:sp>
    </p:spTree>
    <p:extLst>
      <p:ext uri="{BB962C8B-B14F-4D97-AF65-F5344CB8AC3E}">
        <p14:creationId xmlns:p14="http://schemas.microsoft.com/office/powerpoint/2010/main" val="1880607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14A107A9-3F87-4B70-A356-E6738B2DD02A}"/>
              </a:ext>
            </a:extLst>
          </p:cNvPr>
          <p:cNvCxnSpPr>
            <a:cxnSpLocks/>
          </p:cNvCxnSpPr>
          <p:nvPr/>
        </p:nvCxnSpPr>
        <p:spPr>
          <a:xfrm flipH="1" flipV="1">
            <a:off x="6263040"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922FAB-A66C-470B-BA9E-E1336CD6A4B4}"/>
              </a:ext>
            </a:extLst>
          </p:cNvPr>
          <p:cNvCxnSpPr>
            <a:cxnSpLocks/>
          </p:cNvCxnSpPr>
          <p:nvPr/>
        </p:nvCxnSpPr>
        <p:spPr>
          <a:xfrm>
            <a:off x="8094491" y="2993615"/>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A27F2C-8F59-4643-9663-2C8317B7BC9B}"/>
              </a:ext>
            </a:extLst>
          </p:cNvPr>
          <p:cNvCxnSpPr>
            <a:cxnSpLocks/>
          </p:cNvCxnSpPr>
          <p:nvPr/>
        </p:nvCxnSpPr>
        <p:spPr>
          <a:xfrm>
            <a:off x="4428233"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EC95E-E9C2-5648-9FE8-CD688B692A50}"/>
              </a:ext>
            </a:extLst>
          </p:cNvPr>
          <p:cNvSpPr>
            <a:spLocks noGrp="1"/>
          </p:cNvSpPr>
          <p:nvPr>
            <p:ph type="title"/>
          </p:nvPr>
        </p:nvSpPr>
        <p:spPr>
          <a:xfrm>
            <a:off x="12701" y="2"/>
            <a:ext cx="11435552" cy="1077383"/>
          </a:xfrm>
        </p:spPr>
        <p:txBody>
          <a:bodyPr>
            <a:normAutofit/>
          </a:bodyPr>
          <a:lstStyle/>
          <a:p>
            <a:r>
              <a:rPr lang="en-US" sz="2800" dirty="0"/>
              <a:t>Journey 4: Assisted Self-Serve Through Chat</a:t>
            </a:r>
          </a:p>
        </p:txBody>
      </p:sp>
      <p:cxnSp>
        <p:nvCxnSpPr>
          <p:cNvPr id="23" name="Straight Connector 22">
            <a:extLst>
              <a:ext uri="{FF2B5EF4-FFF2-40B4-BE49-F238E27FC236}">
                <a16:creationId xmlns:a16="http://schemas.microsoft.com/office/drawing/2014/main" id="{A4962522-DCD6-47A5-BD20-A78970AA786C}"/>
              </a:ext>
            </a:extLst>
          </p:cNvPr>
          <p:cNvCxnSpPr>
            <a:cxnSpLocks/>
            <a:endCxn id="49" idx="1"/>
          </p:cNvCxnSpPr>
          <p:nvPr/>
        </p:nvCxnSpPr>
        <p:spPr>
          <a:xfrm>
            <a:off x="148797" y="3645335"/>
            <a:ext cx="10677411" cy="12005"/>
          </a:xfrm>
          <a:prstGeom prst="line">
            <a:avLst/>
          </a:prstGeom>
          <a:noFill/>
          <a:ln w="28575" cap="flat" cmpd="sng" algn="ctr">
            <a:solidFill>
              <a:sysClr val="window" lastClr="FFFFFF">
                <a:lumMod val="50000"/>
              </a:sysClr>
            </a:solidFill>
            <a:prstDash val="dash"/>
            <a:miter lim="800000"/>
            <a:headEnd type="oval" w="med" len="med"/>
            <a:tailEnd type="triangle" w="med" len="med"/>
          </a:ln>
          <a:effectLst/>
        </p:spPr>
      </p:cxnSp>
      <p:cxnSp>
        <p:nvCxnSpPr>
          <p:cNvPr id="25" name="Straight Connector 24">
            <a:extLst>
              <a:ext uri="{FF2B5EF4-FFF2-40B4-BE49-F238E27FC236}">
                <a16:creationId xmlns:a16="http://schemas.microsoft.com/office/drawing/2014/main" id="{6FB8D1D6-16B3-4FF4-92CB-A5EFCD57C90B}"/>
              </a:ext>
            </a:extLst>
          </p:cNvPr>
          <p:cNvCxnSpPr>
            <a:cxnSpLocks/>
          </p:cNvCxnSpPr>
          <p:nvPr/>
        </p:nvCxnSpPr>
        <p:spPr>
          <a:xfrm>
            <a:off x="2562427"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8DC2900-6DF2-4A20-8D2A-94DA5BC70B1A}"/>
              </a:ext>
            </a:extLst>
          </p:cNvPr>
          <p:cNvSpPr/>
          <p:nvPr/>
        </p:nvSpPr>
        <p:spPr>
          <a:xfrm>
            <a:off x="2359227"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1</a:t>
            </a:r>
          </a:p>
        </p:txBody>
      </p:sp>
      <p:sp>
        <p:nvSpPr>
          <p:cNvPr id="34" name="Oval 33">
            <a:extLst>
              <a:ext uri="{FF2B5EF4-FFF2-40B4-BE49-F238E27FC236}">
                <a16:creationId xmlns:a16="http://schemas.microsoft.com/office/drawing/2014/main" id="{284461C5-3570-4389-9897-68B4952D017D}"/>
              </a:ext>
            </a:extLst>
          </p:cNvPr>
          <p:cNvSpPr/>
          <p:nvPr/>
        </p:nvSpPr>
        <p:spPr>
          <a:xfrm>
            <a:off x="423801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2</a:t>
            </a:r>
          </a:p>
        </p:txBody>
      </p:sp>
      <p:sp>
        <p:nvSpPr>
          <p:cNvPr id="40" name="Oval 39">
            <a:extLst>
              <a:ext uri="{FF2B5EF4-FFF2-40B4-BE49-F238E27FC236}">
                <a16:creationId xmlns:a16="http://schemas.microsoft.com/office/drawing/2014/main" id="{E15D2EC5-97C4-44AF-911E-772B81AB534B}"/>
              </a:ext>
            </a:extLst>
          </p:cNvPr>
          <p:cNvSpPr/>
          <p:nvPr/>
        </p:nvSpPr>
        <p:spPr>
          <a:xfrm>
            <a:off x="6048020"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3</a:t>
            </a:r>
          </a:p>
        </p:txBody>
      </p:sp>
      <p:sp>
        <p:nvSpPr>
          <p:cNvPr id="46" name="Oval 45">
            <a:extLst>
              <a:ext uri="{FF2B5EF4-FFF2-40B4-BE49-F238E27FC236}">
                <a16:creationId xmlns:a16="http://schemas.microsoft.com/office/drawing/2014/main" id="{0F53FD44-59B8-4499-9B7E-E4A009DC10F6}"/>
              </a:ext>
            </a:extLst>
          </p:cNvPr>
          <p:cNvSpPr/>
          <p:nvPr/>
        </p:nvSpPr>
        <p:spPr>
          <a:xfrm>
            <a:off x="789387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4</a:t>
            </a:r>
          </a:p>
        </p:txBody>
      </p:sp>
      <p:pic>
        <p:nvPicPr>
          <p:cNvPr id="49" name="Picture 48">
            <a:extLst>
              <a:ext uri="{FF2B5EF4-FFF2-40B4-BE49-F238E27FC236}">
                <a16:creationId xmlns:a16="http://schemas.microsoft.com/office/drawing/2014/main" id="{CEB5F51B-DCD4-47B6-B735-AAF8CD83E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6209" y="3172052"/>
            <a:ext cx="977111" cy="970576"/>
          </a:xfrm>
          <a:prstGeom prst="rect">
            <a:avLst/>
          </a:prstGeom>
        </p:spPr>
      </p:pic>
      <p:sp>
        <p:nvSpPr>
          <p:cNvPr id="50" name="Rectangle 49">
            <a:extLst>
              <a:ext uri="{FF2B5EF4-FFF2-40B4-BE49-F238E27FC236}">
                <a16:creationId xmlns:a16="http://schemas.microsoft.com/office/drawing/2014/main" id="{B3481251-0776-4D4C-8B2E-0EE9AAF00D62}"/>
              </a:ext>
            </a:extLst>
          </p:cNvPr>
          <p:cNvSpPr/>
          <p:nvPr/>
        </p:nvSpPr>
        <p:spPr>
          <a:xfrm>
            <a:off x="10594404" y="2140555"/>
            <a:ext cx="1330105" cy="830997"/>
          </a:xfrm>
          <a:prstGeom prst="rect">
            <a:avLst/>
          </a:prstGeom>
        </p:spPr>
        <p:txBody>
          <a:bodyPr wrap="square">
            <a:spAutoFit/>
          </a:bodyPr>
          <a:lstStyle/>
          <a:p>
            <a:pPr algn="ctr" defTabSz="1219170">
              <a:defRPr/>
            </a:pPr>
            <a:r>
              <a:rPr lang="en-US" sz="1600" b="1" dirty="0">
                <a:solidFill>
                  <a:srgbClr val="0070AD"/>
                </a:solidFill>
                <a:latin typeface="+mj-lt"/>
              </a:rPr>
              <a:t>Customer query resolved</a:t>
            </a:r>
          </a:p>
        </p:txBody>
      </p:sp>
      <p:sp>
        <p:nvSpPr>
          <p:cNvPr id="6" name="Rectangle 5">
            <a:extLst>
              <a:ext uri="{FF2B5EF4-FFF2-40B4-BE49-F238E27FC236}">
                <a16:creationId xmlns:a16="http://schemas.microsoft.com/office/drawing/2014/main" id="{B5BB0466-E92B-42CD-AC41-BB763B287392}"/>
              </a:ext>
            </a:extLst>
          </p:cNvPr>
          <p:cNvSpPr/>
          <p:nvPr/>
        </p:nvSpPr>
        <p:spPr>
          <a:xfrm>
            <a:off x="113163" y="6591118"/>
            <a:ext cx="2975495" cy="338554"/>
          </a:xfrm>
          <a:prstGeom prst="rect">
            <a:avLst/>
          </a:prstGeom>
        </p:spPr>
        <p:txBody>
          <a:bodyPr wrap="none">
            <a:spAutoFit/>
          </a:bodyPr>
          <a:lstStyle/>
          <a:p>
            <a:r>
              <a:rPr lang="en-GB" sz="800" dirty="0">
                <a:solidFill>
                  <a:schemeClr val="bg2">
                    <a:lumMod val="50000"/>
                  </a:schemeClr>
                </a:solidFill>
                <a:latin typeface="-apple-system"/>
              </a:rPr>
              <a:t>Photos by </a:t>
            </a:r>
            <a:r>
              <a:rPr lang="en-GB" sz="800" dirty="0">
                <a:solidFill>
                  <a:schemeClr val="bg2">
                    <a:lumMod val="50000"/>
                  </a:schemeClr>
                </a:solidFill>
                <a:latin typeface="-apple-system"/>
                <a:hlinkClick r:id="rId4">
                  <a:extLst>
                    <a:ext uri="{A12FA001-AC4F-418D-AE19-62706E023703}">
                      <ahyp:hlinkClr xmlns:ahyp="http://schemas.microsoft.com/office/drawing/2018/hyperlinkcolor" val="tx"/>
                    </a:ext>
                  </a:extLst>
                </a:hlinkClick>
              </a:rPr>
              <a:t>BBH Singapore</a:t>
            </a:r>
            <a:r>
              <a:rPr lang="en-GB" sz="800" dirty="0">
                <a:solidFill>
                  <a:schemeClr val="bg2">
                    <a:lumMod val="50000"/>
                  </a:schemeClr>
                </a:solidFill>
                <a:latin typeface="-apple-system"/>
              </a:rPr>
              <a:t> on </a:t>
            </a:r>
            <a:r>
              <a:rPr lang="en-GB" sz="800" dirty="0" err="1">
                <a:solidFill>
                  <a:schemeClr val="bg2">
                    <a:lumMod val="50000"/>
                  </a:schemeClr>
                </a:solidFill>
                <a:latin typeface="-apple-system"/>
                <a:hlinkClick r:id="rId5">
                  <a:extLst>
                    <a:ext uri="{A12FA001-AC4F-418D-AE19-62706E023703}">
                      <ahyp:hlinkClr xmlns:ahyp="http://schemas.microsoft.com/office/drawing/2018/hyperlinkcolor" val="tx"/>
                    </a:ext>
                  </a:extLst>
                </a:hlinkClick>
              </a:rPr>
              <a:t>Unsplash</a:t>
            </a:r>
            <a:r>
              <a:rPr lang="en-GB" sz="800" dirty="0">
                <a:solidFill>
                  <a:schemeClr val="bg2">
                    <a:lumMod val="50000"/>
                  </a:schemeClr>
                </a:solidFill>
                <a:latin typeface="-apple-system"/>
              </a:rPr>
              <a:t> &amp; </a:t>
            </a:r>
            <a:r>
              <a:rPr lang="en-GB" sz="800" b="1" dirty="0">
                <a:solidFill>
                  <a:schemeClr val="bg2">
                    <a:lumMod val="50000"/>
                  </a:schemeClr>
                </a:solidFill>
                <a:latin typeface="-apple-system"/>
                <a:hlinkClick r:id="rId6">
                  <a:extLst>
                    <a:ext uri="{A12FA001-AC4F-418D-AE19-62706E023703}">
                      <ahyp:hlinkClr xmlns:ahyp="http://schemas.microsoft.com/office/drawing/2018/hyperlinkcolor" val="tx"/>
                    </a:ext>
                  </a:extLst>
                </a:hlinkClick>
              </a:rPr>
              <a:t>Mikhail </a:t>
            </a:r>
            <a:r>
              <a:rPr lang="en-GB" sz="800" b="1" dirty="0" err="1">
                <a:solidFill>
                  <a:schemeClr val="bg2">
                    <a:lumMod val="50000"/>
                  </a:schemeClr>
                </a:solidFill>
                <a:latin typeface="-apple-system"/>
                <a:hlinkClick r:id="rId6">
                  <a:extLst>
                    <a:ext uri="{A12FA001-AC4F-418D-AE19-62706E023703}">
                      <ahyp:hlinkClr xmlns:ahyp="http://schemas.microsoft.com/office/drawing/2018/hyperlinkcolor" val="tx"/>
                    </a:ext>
                  </a:extLst>
                </a:hlinkClick>
              </a:rPr>
              <a:t>Nilov</a:t>
            </a:r>
            <a:r>
              <a:rPr lang="en-GB" sz="800" dirty="0">
                <a:solidFill>
                  <a:schemeClr val="bg2">
                    <a:lumMod val="50000"/>
                  </a:schemeClr>
                </a:solidFill>
                <a:latin typeface="-apple-system"/>
              </a:rPr>
              <a:t> from </a:t>
            </a:r>
            <a:r>
              <a:rPr lang="en-GB" sz="800" b="1" dirty="0" err="1">
                <a:solidFill>
                  <a:schemeClr val="bg2">
                    <a:lumMod val="50000"/>
                  </a:schemeClr>
                </a:solidFill>
                <a:latin typeface="-apple-system"/>
                <a:hlinkClick r:id="rId7">
                  <a:extLst>
                    <a:ext uri="{A12FA001-AC4F-418D-AE19-62706E023703}">
                      <ahyp:hlinkClr xmlns:ahyp="http://schemas.microsoft.com/office/drawing/2018/hyperlinkcolor" val="tx"/>
                    </a:ext>
                  </a:extLst>
                </a:hlinkClick>
              </a:rPr>
              <a:t>Pexels</a:t>
            </a:r>
            <a:endParaRPr lang="en-GB" sz="800" dirty="0">
              <a:solidFill>
                <a:schemeClr val="bg2">
                  <a:lumMod val="50000"/>
                </a:schemeClr>
              </a:solidFill>
              <a:latin typeface="-apple-system"/>
            </a:endParaRPr>
          </a:p>
          <a:p>
            <a:endParaRPr lang="en-GB" sz="800" dirty="0">
              <a:solidFill>
                <a:schemeClr val="bg2">
                  <a:lumMod val="50000"/>
                </a:schemeClr>
              </a:solidFill>
            </a:endParaRPr>
          </a:p>
        </p:txBody>
      </p:sp>
      <p:sp>
        <p:nvSpPr>
          <p:cNvPr id="7" name="Rectangle 6">
            <a:extLst>
              <a:ext uri="{FF2B5EF4-FFF2-40B4-BE49-F238E27FC236}">
                <a16:creationId xmlns:a16="http://schemas.microsoft.com/office/drawing/2014/main" id="{0F82C250-5C1D-4A7B-8E65-F0C7CAC4E3B2}"/>
              </a:ext>
            </a:extLst>
          </p:cNvPr>
          <p:cNvSpPr/>
          <p:nvPr/>
        </p:nvSpPr>
        <p:spPr>
          <a:xfrm>
            <a:off x="476216" y="6388722"/>
            <a:ext cx="6096000" cy="646331"/>
          </a:xfrm>
          <a:prstGeom prst="rect">
            <a:avLst/>
          </a:prstGeom>
        </p:spPr>
        <p:txBody>
          <a:bodyPr>
            <a:spAutoFit/>
          </a:bodyPr>
          <a:lstStyle/>
          <a:p>
            <a:br>
              <a:rPr lang="en-GB" dirty="0">
                <a:solidFill>
                  <a:srgbClr val="1A1A1A"/>
                </a:solidFill>
                <a:latin typeface="-apple-system"/>
              </a:rPr>
            </a:br>
            <a:endParaRPr lang="en-GB" dirty="0"/>
          </a:p>
        </p:txBody>
      </p:sp>
      <p:pic>
        <p:nvPicPr>
          <p:cNvPr id="12" name="Picture 11">
            <a:extLst>
              <a:ext uri="{FF2B5EF4-FFF2-40B4-BE49-F238E27FC236}">
                <a16:creationId xmlns:a16="http://schemas.microsoft.com/office/drawing/2014/main" id="{19D48F52-ED6A-4A78-A7B6-D37B0CA2F270}"/>
              </a:ext>
            </a:extLst>
          </p:cNvPr>
          <p:cNvPicPr>
            <a:picLocks noChangeAspect="1"/>
          </p:cNvPicPr>
          <p:nvPr/>
        </p:nvPicPr>
        <p:blipFill>
          <a:blip r:embed="rId8"/>
          <a:stretch>
            <a:fillRect/>
          </a:stretch>
        </p:blipFill>
        <p:spPr>
          <a:xfrm>
            <a:off x="274479" y="4166971"/>
            <a:ext cx="1390606" cy="1922387"/>
          </a:xfrm>
          <a:prstGeom prst="rect">
            <a:avLst/>
          </a:prstGeom>
        </p:spPr>
      </p:pic>
      <p:pic>
        <p:nvPicPr>
          <p:cNvPr id="18" name="Picture 17">
            <a:extLst>
              <a:ext uri="{FF2B5EF4-FFF2-40B4-BE49-F238E27FC236}">
                <a16:creationId xmlns:a16="http://schemas.microsoft.com/office/drawing/2014/main" id="{DC6024E5-82A3-447F-A2B5-8C1C44FD83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97348" y="2223329"/>
            <a:ext cx="919625" cy="919625"/>
          </a:xfrm>
          <a:prstGeom prst="rect">
            <a:avLst/>
          </a:prstGeom>
        </p:spPr>
      </p:pic>
      <p:pic>
        <p:nvPicPr>
          <p:cNvPr id="19" name="Picture 18">
            <a:extLst>
              <a:ext uri="{FF2B5EF4-FFF2-40B4-BE49-F238E27FC236}">
                <a16:creationId xmlns:a16="http://schemas.microsoft.com/office/drawing/2014/main" id="{896BE684-3304-4846-A928-2A6A3D86EB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9189" y="1997658"/>
            <a:ext cx="818000" cy="818000"/>
          </a:xfrm>
          <a:prstGeom prst="rect">
            <a:avLst/>
          </a:prstGeom>
        </p:spPr>
      </p:pic>
      <p:pic>
        <p:nvPicPr>
          <p:cNvPr id="22" name="Graphic 21" descr="Checklist with solid fill">
            <a:extLst>
              <a:ext uri="{FF2B5EF4-FFF2-40B4-BE49-F238E27FC236}">
                <a16:creationId xmlns:a16="http://schemas.microsoft.com/office/drawing/2014/main" id="{FDB000AE-33E4-455C-BE14-06139A9297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73613" y="4746848"/>
            <a:ext cx="914400" cy="914400"/>
          </a:xfrm>
          <a:prstGeom prst="rect">
            <a:avLst/>
          </a:prstGeom>
        </p:spPr>
      </p:pic>
      <p:pic>
        <p:nvPicPr>
          <p:cNvPr id="9" name="Graphic 8" descr="Cloud Computing with solid fill">
            <a:extLst>
              <a:ext uri="{FF2B5EF4-FFF2-40B4-BE49-F238E27FC236}">
                <a16:creationId xmlns:a16="http://schemas.microsoft.com/office/drawing/2014/main" id="{CE88ED16-57FD-46B2-8EB1-D5ABE66305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1691" y="1700258"/>
            <a:ext cx="914400" cy="914400"/>
          </a:xfrm>
          <a:prstGeom prst="rect">
            <a:avLst/>
          </a:prstGeom>
        </p:spPr>
      </p:pic>
      <p:pic>
        <p:nvPicPr>
          <p:cNvPr id="27" name="Graphic 26" descr="Cloud Computing with solid fill">
            <a:extLst>
              <a:ext uri="{FF2B5EF4-FFF2-40B4-BE49-F238E27FC236}">
                <a16:creationId xmlns:a16="http://schemas.microsoft.com/office/drawing/2014/main" id="{8D644B2A-8A14-4864-A796-60DFE8A123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77647" y="4394249"/>
            <a:ext cx="914400" cy="914400"/>
          </a:xfrm>
          <a:prstGeom prst="rect">
            <a:avLst/>
          </a:prstGeom>
        </p:spPr>
      </p:pic>
      <p:sp>
        <p:nvSpPr>
          <p:cNvPr id="28" name="Rectangle 27">
            <a:extLst>
              <a:ext uri="{FF2B5EF4-FFF2-40B4-BE49-F238E27FC236}">
                <a16:creationId xmlns:a16="http://schemas.microsoft.com/office/drawing/2014/main" id="{E0D941FC-33AB-4192-B036-80960DF62DD1}"/>
              </a:ext>
            </a:extLst>
          </p:cNvPr>
          <p:cNvSpPr/>
          <p:nvPr/>
        </p:nvSpPr>
        <p:spPr>
          <a:xfrm>
            <a:off x="3662130" y="5734997"/>
            <a:ext cx="1558163" cy="646331"/>
          </a:xfrm>
          <a:prstGeom prst="rect">
            <a:avLst/>
          </a:prstGeom>
        </p:spPr>
        <p:txBody>
          <a:bodyPr wrap="square">
            <a:spAutoFit/>
          </a:bodyPr>
          <a:lstStyle/>
          <a:p>
            <a:pPr algn="ctr" defTabSz="1219170">
              <a:defRPr/>
            </a:pPr>
            <a:r>
              <a:rPr lang="en-GB" sz="1200" dirty="0">
                <a:solidFill>
                  <a:srgbClr val="0070AD"/>
                </a:solidFill>
                <a:latin typeface="+mj-lt"/>
              </a:rPr>
              <a:t>Agent is presented with customer details</a:t>
            </a:r>
            <a:endParaRPr lang="en-US" sz="1200" dirty="0">
              <a:solidFill>
                <a:srgbClr val="0070AD"/>
              </a:solidFill>
              <a:latin typeface="+mj-lt"/>
            </a:endParaRPr>
          </a:p>
        </p:txBody>
      </p:sp>
      <p:sp>
        <p:nvSpPr>
          <p:cNvPr id="29" name="Rectangle 28">
            <a:extLst>
              <a:ext uri="{FF2B5EF4-FFF2-40B4-BE49-F238E27FC236}">
                <a16:creationId xmlns:a16="http://schemas.microsoft.com/office/drawing/2014/main" id="{A2862B21-1CFD-4640-8FB7-0DACCFE5D1E6}"/>
              </a:ext>
            </a:extLst>
          </p:cNvPr>
          <p:cNvSpPr/>
          <p:nvPr/>
        </p:nvSpPr>
        <p:spPr>
          <a:xfrm>
            <a:off x="7455765" y="5443027"/>
            <a:ext cx="1558163" cy="830997"/>
          </a:xfrm>
          <a:prstGeom prst="rect">
            <a:avLst/>
          </a:prstGeom>
        </p:spPr>
        <p:txBody>
          <a:bodyPr wrap="square">
            <a:spAutoFit/>
          </a:bodyPr>
          <a:lstStyle/>
          <a:p>
            <a:pPr algn="ctr" defTabSz="1219170">
              <a:defRPr/>
            </a:pPr>
            <a:r>
              <a:rPr lang="en-GB" sz="1200" dirty="0">
                <a:solidFill>
                  <a:srgbClr val="0070AD"/>
                </a:solidFill>
                <a:latin typeface="+mj-lt"/>
              </a:rPr>
              <a:t>Agent invites customer to co-browse to complete a form</a:t>
            </a:r>
            <a:endParaRPr lang="en-US" sz="1200" dirty="0">
              <a:solidFill>
                <a:srgbClr val="0070AD"/>
              </a:solidFill>
              <a:latin typeface="+mj-lt"/>
            </a:endParaRPr>
          </a:p>
        </p:txBody>
      </p:sp>
      <p:sp>
        <p:nvSpPr>
          <p:cNvPr id="30" name="Rectangle 29">
            <a:extLst>
              <a:ext uri="{FF2B5EF4-FFF2-40B4-BE49-F238E27FC236}">
                <a16:creationId xmlns:a16="http://schemas.microsoft.com/office/drawing/2014/main" id="{2400AAA0-AA97-4CE1-9B29-1793DEC67409}"/>
              </a:ext>
            </a:extLst>
          </p:cNvPr>
          <p:cNvSpPr/>
          <p:nvPr/>
        </p:nvSpPr>
        <p:spPr>
          <a:xfrm>
            <a:off x="1785925" y="1308348"/>
            <a:ext cx="1558163" cy="646331"/>
          </a:xfrm>
          <a:prstGeom prst="rect">
            <a:avLst/>
          </a:prstGeom>
        </p:spPr>
        <p:txBody>
          <a:bodyPr wrap="square">
            <a:spAutoFit/>
          </a:bodyPr>
          <a:lstStyle/>
          <a:p>
            <a:pPr algn="ctr" defTabSz="1219170">
              <a:defRPr/>
            </a:pPr>
            <a:r>
              <a:rPr lang="en-GB" sz="1200" dirty="0">
                <a:solidFill>
                  <a:srgbClr val="0070AD"/>
                </a:solidFill>
                <a:latin typeface="+mj-lt"/>
              </a:rPr>
              <a:t>Customer selects chat session and fills in details</a:t>
            </a:r>
            <a:endParaRPr lang="en-US" sz="1200" dirty="0">
              <a:solidFill>
                <a:srgbClr val="0070AD"/>
              </a:solidFill>
              <a:latin typeface="+mj-lt"/>
            </a:endParaRPr>
          </a:p>
        </p:txBody>
      </p:sp>
      <p:sp>
        <p:nvSpPr>
          <p:cNvPr id="31" name="Rectangle 30">
            <a:extLst>
              <a:ext uri="{FF2B5EF4-FFF2-40B4-BE49-F238E27FC236}">
                <a16:creationId xmlns:a16="http://schemas.microsoft.com/office/drawing/2014/main" id="{22BC58A5-770E-4CD8-9E14-7DDF342CCE25}"/>
              </a:ext>
            </a:extLst>
          </p:cNvPr>
          <p:cNvSpPr/>
          <p:nvPr/>
        </p:nvSpPr>
        <p:spPr>
          <a:xfrm>
            <a:off x="3728916" y="1308348"/>
            <a:ext cx="1558163" cy="646331"/>
          </a:xfrm>
          <a:prstGeom prst="rect">
            <a:avLst/>
          </a:prstGeom>
        </p:spPr>
        <p:txBody>
          <a:bodyPr wrap="square">
            <a:spAutoFit/>
          </a:bodyPr>
          <a:lstStyle/>
          <a:p>
            <a:pPr algn="ctr" defTabSz="1219170">
              <a:defRPr/>
            </a:pPr>
            <a:r>
              <a:rPr lang="en-GB" sz="1200" dirty="0">
                <a:solidFill>
                  <a:srgbClr val="0070AD"/>
                </a:solidFill>
                <a:latin typeface="+mj-lt"/>
              </a:rPr>
              <a:t>Customer is connected to agent</a:t>
            </a:r>
            <a:endParaRPr lang="en-US" sz="1200" dirty="0">
              <a:solidFill>
                <a:srgbClr val="0070AD"/>
              </a:solidFill>
              <a:latin typeface="+mj-lt"/>
            </a:endParaRPr>
          </a:p>
        </p:txBody>
      </p:sp>
      <p:pic>
        <p:nvPicPr>
          <p:cNvPr id="32" name="Picture 31">
            <a:extLst>
              <a:ext uri="{FF2B5EF4-FFF2-40B4-BE49-F238E27FC236}">
                <a16:creationId xmlns:a16="http://schemas.microsoft.com/office/drawing/2014/main" id="{8A5F67B5-EE58-4BAA-BD1D-1272AD9D0A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39405" y="2011408"/>
            <a:ext cx="818000" cy="818000"/>
          </a:xfrm>
          <a:prstGeom prst="rect">
            <a:avLst/>
          </a:prstGeom>
        </p:spPr>
      </p:pic>
      <p:sp>
        <p:nvSpPr>
          <p:cNvPr id="33" name="Rectangle 32">
            <a:extLst>
              <a:ext uri="{FF2B5EF4-FFF2-40B4-BE49-F238E27FC236}">
                <a16:creationId xmlns:a16="http://schemas.microsoft.com/office/drawing/2014/main" id="{FFBA50D1-D969-4699-B5E3-F5C0C2FDAD48}"/>
              </a:ext>
            </a:extLst>
          </p:cNvPr>
          <p:cNvSpPr/>
          <p:nvPr/>
        </p:nvSpPr>
        <p:spPr>
          <a:xfrm>
            <a:off x="5558947" y="5465968"/>
            <a:ext cx="1558163" cy="830997"/>
          </a:xfrm>
          <a:prstGeom prst="rect">
            <a:avLst/>
          </a:prstGeom>
        </p:spPr>
        <p:txBody>
          <a:bodyPr wrap="square">
            <a:spAutoFit/>
          </a:bodyPr>
          <a:lstStyle/>
          <a:p>
            <a:pPr algn="ctr" defTabSz="1219170">
              <a:defRPr/>
            </a:pPr>
            <a:r>
              <a:rPr lang="en-GB" sz="1200" dirty="0">
                <a:solidFill>
                  <a:srgbClr val="0070AD"/>
                </a:solidFill>
                <a:latin typeface="+mj-lt"/>
              </a:rPr>
              <a:t>Agent is presented with canned responses and guide to NBA</a:t>
            </a:r>
            <a:endParaRPr lang="en-US" sz="1200" dirty="0">
              <a:solidFill>
                <a:srgbClr val="0070AD"/>
              </a:solidFill>
              <a:latin typeface="+mj-lt"/>
            </a:endParaRPr>
          </a:p>
        </p:txBody>
      </p:sp>
      <p:pic>
        <p:nvPicPr>
          <p:cNvPr id="11" name="Graphic 10" descr="Information with solid fill">
            <a:extLst>
              <a:ext uri="{FF2B5EF4-FFF2-40B4-BE49-F238E27FC236}">
                <a16:creationId xmlns:a16="http://schemas.microsoft.com/office/drawing/2014/main" id="{DD3A7AD1-FA99-436D-BCC8-8B156CF6DDE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87059" y="4628404"/>
            <a:ext cx="591717" cy="591717"/>
          </a:xfrm>
          <a:prstGeom prst="rect">
            <a:avLst/>
          </a:prstGeom>
        </p:spPr>
      </p:pic>
      <p:pic>
        <p:nvPicPr>
          <p:cNvPr id="14" name="Graphic 13" descr="Signpost with solid fill">
            <a:extLst>
              <a:ext uri="{FF2B5EF4-FFF2-40B4-BE49-F238E27FC236}">
                <a16:creationId xmlns:a16="http://schemas.microsoft.com/office/drawing/2014/main" id="{421E504F-F373-4413-AACD-1F6DD3D6FF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57222" y="4036213"/>
            <a:ext cx="914400" cy="914400"/>
          </a:xfrm>
          <a:prstGeom prst="rect">
            <a:avLst/>
          </a:prstGeom>
        </p:spPr>
      </p:pic>
      <p:sp>
        <p:nvSpPr>
          <p:cNvPr id="36" name="Rectangle 35">
            <a:extLst>
              <a:ext uri="{FF2B5EF4-FFF2-40B4-BE49-F238E27FC236}">
                <a16:creationId xmlns:a16="http://schemas.microsoft.com/office/drawing/2014/main" id="{A074743C-6A05-4766-9944-705EF20EF998}"/>
              </a:ext>
            </a:extLst>
          </p:cNvPr>
          <p:cNvSpPr/>
          <p:nvPr/>
        </p:nvSpPr>
        <p:spPr>
          <a:xfrm>
            <a:off x="5457222" y="1280279"/>
            <a:ext cx="1558163" cy="461665"/>
          </a:xfrm>
          <a:prstGeom prst="rect">
            <a:avLst/>
          </a:prstGeom>
        </p:spPr>
        <p:txBody>
          <a:bodyPr wrap="square">
            <a:spAutoFit/>
          </a:bodyPr>
          <a:lstStyle/>
          <a:p>
            <a:pPr algn="ctr" defTabSz="1219170">
              <a:defRPr/>
            </a:pPr>
            <a:r>
              <a:rPr lang="en-GB" sz="1200" dirty="0">
                <a:solidFill>
                  <a:srgbClr val="0070AD"/>
                </a:solidFill>
                <a:latin typeface="+mj-lt"/>
              </a:rPr>
              <a:t>Chat </a:t>
            </a:r>
          </a:p>
          <a:p>
            <a:pPr algn="ctr" defTabSz="1219170">
              <a:defRPr/>
            </a:pPr>
            <a:r>
              <a:rPr lang="en-GB" sz="1200" dirty="0">
                <a:solidFill>
                  <a:srgbClr val="0070AD"/>
                </a:solidFill>
                <a:latin typeface="+mj-lt"/>
              </a:rPr>
              <a:t>commences</a:t>
            </a:r>
            <a:endParaRPr lang="en-US" sz="1200" dirty="0">
              <a:solidFill>
                <a:srgbClr val="0070AD"/>
              </a:solidFill>
              <a:latin typeface="+mj-lt"/>
            </a:endParaRPr>
          </a:p>
        </p:txBody>
      </p:sp>
      <p:pic>
        <p:nvPicPr>
          <p:cNvPr id="37" name="Graphic 36" descr="Checklist with solid fill">
            <a:extLst>
              <a:ext uri="{FF2B5EF4-FFF2-40B4-BE49-F238E27FC236}">
                <a16:creationId xmlns:a16="http://schemas.microsoft.com/office/drawing/2014/main" id="{7C4F8E85-140E-4E59-BD05-146DE588CD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2773" y="2411243"/>
            <a:ext cx="580718" cy="580718"/>
          </a:xfrm>
          <a:prstGeom prst="rect">
            <a:avLst/>
          </a:prstGeom>
        </p:spPr>
      </p:pic>
      <p:pic>
        <p:nvPicPr>
          <p:cNvPr id="38" name="Picture 37">
            <a:extLst>
              <a:ext uri="{FF2B5EF4-FFF2-40B4-BE49-F238E27FC236}">
                <a16:creationId xmlns:a16="http://schemas.microsoft.com/office/drawing/2014/main" id="{0F6BED34-1405-433F-964F-F85AAA2767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8580" y="2108062"/>
            <a:ext cx="818000" cy="818000"/>
          </a:xfrm>
          <a:prstGeom prst="rect">
            <a:avLst/>
          </a:prstGeom>
        </p:spPr>
      </p:pic>
      <p:cxnSp>
        <p:nvCxnSpPr>
          <p:cNvPr id="39" name="Straight Connector 38">
            <a:extLst>
              <a:ext uri="{FF2B5EF4-FFF2-40B4-BE49-F238E27FC236}">
                <a16:creationId xmlns:a16="http://schemas.microsoft.com/office/drawing/2014/main" id="{4F55C891-C343-46C4-AA8D-FA0DAF7543BF}"/>
              </a:ext>
            </a:extLst>
          </p:cNvPr>
          <p:cNvCxnSpPr>
            <a:cxnSpLocks/>
          </p:cNvCxnSpPr>
          <p:nvPr/>
        </p:nvCxnSpPr>
        <p:spPr>
          <a:xfrm>
            <a:off x="9704142" y="2990969"/>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6794E38-4FC2-4733-99D3-DE7AEFF39D98}"/>
              </a:ext>
            </a:extLst>
          </p:cNvPr>
          <p:cNvSpPr/>
          <p:nvPr/>
        </p:nvSpPr>
        <p:spPr>
          <a:xfrm>
            <a:off x="9503523" y="3411726"/>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5</a:t>
            </a:r>
          </a:p>
        </p:txBody>
      </p:sp>
      <p:sp>
        <p:nvSpPr>
          <p:cNvPr id="42" name="Rectangle 41">
            <a:extLst>
              <a:ext uri="{FF2B5EF4-FFF2-40B4-BE49-F238E27FC236}">
                <a16:creationId xmlns:a16="http://schemas.microsoft.com/office/drawing/2014/main" id="{08C462F1-646B-4462-8A99-30F50DA85AB2}"/>
              </a:ext>
            </a:extLst>
          </p:cNvPr>
          <p:cNvSpPr/>
          <p:nvPr/>
        </p:nvSpPr>
        <p:spPr>
          <a:xfrm>
            <a:off x="2068142" y="4293096"/>
            <a:ext cx="993797" cy="338554"/>
          </a:xfrm>
          <a:prstGeom prst="rect">
            <a:avLst/>
          </a:prstGeom>
        </p:spPr>
        <p:txBody>
          <a:bodyPr wrap="none">
            <a:spAutoFit/>
          </a:bodyPr>
          <a:lstStyle/>
          <a:p>
            <a:pPr algn="ctr" defTabSz="1219170">
              <a:defRPr/>
            </a:pPr>
            <a:r>
              <a:rPr lang="en-US" sz="1600" dirty="0">
                <a:solidFill>
                  <a:srgbClr val="0070AD"/>
                </a:solidFill>
                <a:latin typeface="Verdana"/>
              </a:rPr>
              <a:t>Website</a:t>
            </a:r>
          </a:p>
        </p:txBody>
      </p:sp>
      <p:sp>
        <p:nvSpPr>
          <p:cNvPr id="43" name="Rectangle 42">
            <a:extLst>
              <a:ext uri="{FF2B5EF4-FFF2-40B4-BE49-F238E27FC236}">
                <a16:creationId xmlns:a16="http://schemas.microsoft.com/office/drawing/2014/main" id="{05EC933B-5E21-4482-B664-D8BE315FC205}"/>
              </a:ext>
            </a:extLst>
          </p:cNvPr>
          <p:cNvSpPr/>
          <p:nvPr/>
        </p:nvSpPr>
        <p:spPr>
          <a:xfrm>
            <a:off x="4110831" y="4297143"/>
            <a:ext cx="660758" cy="338554"/>
          </a:xfrm>
          <a:prstGeom prst="rect">
            <a:avLst/>
          </a:prstGeom>
        </p:spPr>
        <p:txBody>
          <a:bodyPr wrap="none">
            <a:spAutoFit/>
          </a:bodyPr>
          <a:lstStyle/>
          <a:p>
            <a:pPr algn="ctr" defTabSz="1219170">
              <a:defRPr/>
            </a:pPr>
            <a:r>
              <a:rPr lang="en-US" sz="1600" dirty="0">
                <a:solidFill>
                  <a:srgbClr val="0070AD"/>
                </a:solidFill>
                <a:latin typeface="Verdana"/>
              </a:rPr>
              <a:t>Chat</a:t>
            </a:r>
          </a:p>
        </p:txBody>
      </p:sp>
      <p:sp>
        <p:nvSpPr>
          <p:cNvPr id="44" name="Rectangle 43">
            <a:extLst>
              <a:ext uri="{FF2B5EF4-FFF2-40B4-BE49-F238E27FC236}">
                <a16:creationId xmlns:a16="http://schemas.microsoft.com/office/drawing/2014/main" id="{3285F943-6835-455B-ADFB-41CAD96F9DD5}"/>
              </a:ext>
            </a:extLst>
          </p:cNvPr>
          <p:cNvSpPr/>
          <p:nvPr/>
        </p:nvSpPr>
        <p:spPr>
          <a:xfrm>
            <a:off x="8925060" y="4416902"/>
            <a:ext cx="1558163" cy="461665"/>
          </a:xfrm>
          <a:prstGeom prst="rect">
            <a:avLst/>
          </a:prstGeom>
        </p:spPr>
        <p:txBody>
          <a:bodyPr wrap="square">
            <a:spAutoFit/>
          </a:bodyPr>
          <a:lstStyle/>
          <a:p>
            <a:pPr algn="ctr" defTabSz="1219170">
              <a:defRPr/>
            </a:pPr>
            <a:r>
              <a:rPr lang="en-GB" sz="1200" dirty="0">
                <a:solidFill>
                  <a:srgbClr val="0070AD"/>
                </a:solidFill>
                <a:latin typeface="+mj-lt"/>
              </a:rPr>
              <a:t>Agent wraps up the conversation</a:t>
            </a:r>
            <a:endParaRPr lang="en-US" sz="1200" dirty="0">
              <a:solidFill>
                <a:srgbClr val="0070AD"/>
              </a:solidFill>
              <a:latin typeface="+mj-lt"/>
            </a:endParaRPr>
          </a:p>
        </p:txBody>
      </p:sp>
      <p:pic>
        <p:nvPicPr>
          <p:cNvPr id="45" name="Picture 44" descr="A person posing for the camera&#10;&#10;Description automatically generated">
            <a:extLst>
              <a:ext uri="{FF2B5EF4-FFF2-40B4-BE49-F238E27FC236}">
                <a16:creationId xmlns:a16="http://schemas.microsoft.com/office/drawing/2014/main" id="{54E8FEFA-B501-4660-82A5-17E36D162176}"/>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671" y="1509014"/>
            <a:ext cx="1449045" cy="1919986"/>
          </a:xfrm>
          <a:prstGeom prst="rect">
            <a:avLst/>
          </a:prstGeom>
        </p:spPr>
      </p:pic>
    </p:spTree>
    <p:extLst>
      <p:ext uri="{BB962C8B-B14F-4D97-AF65-F5344CB8AC3E}">
        <p14:creationId xmlns:p14="http://schemas.microsoft.com/office/powerpoint/2010/main" val="14799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1" y="2"/>
            <a:ext cx="11435552" cy="10773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Journey 4: Assisted Self-Serve Through Chat</a:t>
            </a:r>
            <a:br>
              <a:rPr lang="en-US" sz="2800" dirty="0"/>
            </a:br>
            <a:r>
              <a:rPr lang="en-US" sz="2800" dirty="0"/>
              <a:t>Script</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1"/>
                </a:solidFill>
              </a:rPr>
              <a:t>Paul is trying to schedule an appointment with a physio but is struggling with how to populate the form. He initiates a chat and provides his Name, Email Address and reason for the interaction. The chat is routed to an agent who is presented with this information.</a:t>
            </a:r>
          </a:p>
          <a:p>
            <a:endParaRPr lang="en-GB" dirty="0">
              <a:solidFill>
                <a:schemeClr val="tx1"/>
              </a:solidFill>
            </a:endParaRPr>
          </a:p>
          <a:p>
            <a:r>
              <a:rPr lang="en-GB" dirty="0">
                <a:solidFill>
                  <a:schemeClr val="tx1"/>
                </a:solidFill>
              </a:rPr>
              <a:t>Natalie:	Hi Paul, welcome to Bupa Healthcare. My name is Natalie, I see that you require support filling in our online booking form. Is that correct?</a:t>
            </a:r>
            <a:br>
              <a:rPr lang="en-GB" dirty="0">
                <a:solidFill>
                  <a:schemeClr val="tx1"/>
                </a:solidFill>
              </a:rPr>
            </a:br>
            <a:r>
              <a:rPr lang="en-GB" dirty="0">
                <a:solidFill>
                  <a:schemeClr val="tx1"/>
                </a:solidFill>
              </a:rPr>
              <a:t>Paul:	Yes, I’m trying to fill in the form but I keep getting an error message</a:t>
            </a:r>
          </a:p>
          <a:p>
            <a:r>
              <a:rPr lang="en-GB" dirty="0">
                <a:solidFill>
                  <a:schemeClr val="tx1"/>
                </a:solidFill>
              </a:rPr>
              <a:t>Natalie:	That’s not a problem, I can help guide you through the form. I’m going to invite you to a co-browsing session, you should see a message on your device – are you able  able 	to accept?</a:t>
            </a:r>
          </a:p>
          <a:p>
            <a:r>
              <a:rPr lang="en-GB" dirty="0">
                <a:solidFill>
                  <a:schemeClr val="tx1"/>
                </a:solidFill>
              </a:rPr>
              <a:t>Paul:	Thank you, I’ve just accepted.</a:t>
            </a:r>
          </a:p>
          <a:p>
            <a:endParaRPr lang="en-GB" dirty="0">
              <a:solidFill>
                <a:schemeClr val="tx1"/>
              </a:solidFill>
            </a:endParaRPr>
          </a:p>
          <a:p>
            <a:r>
              <a:rPr lang="en-GB" dirty="0">
                <a:solidFill>
                  <a:schemeClr val="tx1"/>
                </a:solidFill>
              </a:rPr>
              <a:t>*Agent can now see customer screen and realises that pop ups are disabled </a:t>
            </a:r>
          </a:p>
          <a:p>
            <a:endParaRPr lang="en-GB" dirty="0">
              <a:solidFill>
                <a:schemeClr val="tx1"/>
              </a:solidFill>
            </a:endParaRPr>
          </a:p>
          <a:p>
            <a:r>
              <a:rPr lang="en-GB" dirty="0">
                <a:solidFill>
                  <a:schemeClr val="tx1"/>
                </a:solidFill>
              </a:rPr>
              <a:t>Natalie:	Great, I can now see the form.</a:t>
            </a:r>
          </a:p>
          <a:p>
            <a:r>
              <a:rPr lang="en-GB" dirty="0">
                <a:solidFill>
                  <a:schemeClr val="tx1"/>
                </a:solidFill>
              </a:rPr>
              <a:t>Natalie:	It looks as though you need to enable pop ups. I’ll enable these for you now and you will be able to submit the form.</a:t>
            </a:r>
            <a:br>
              <a:rPr lang="en-GB" dirty="0"/>
            </a:br>
            <a:endParaRPr lang="en-GB" dirty="0"/>
          </a:p>
        </p:txBody>
      </p:sp>
    </p:spTree>
    <p:extLst>
      <p:ext uri="{BB962C8B-B14F-4D97-AF65-F5344CB8AC3E}">
        <p14:creationId xmlns:p14="http://schemas.microsoft.com/office/powerpoint/2010/main" val="2199018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5AB58-2860-4FB5-B85C-F866B9BE3741}"/>
              </a:ext>
            </a:extLst>
          </p:cNvPr>
          <p:cNvSpPr>
            <a:spLocks noGrp="1"/>
          </p:cNvSpPr>
          <p:nvPr>
            <p:ph type="body" sz="quarter" idx="11"/>
          </p:nvPr>
        </p:nvSpPr>
        <p:spPr>
          <a:xfrm>
            <a:off x="3189842" y="2204864"/>
            <a:ext cx="5812316" cy="1656420"/>
          </a:xfrm>
        </p:spPr>
        <p:txBody>
          <a:bodyPr/>
          <a:lstStyle/>
          <a:p>
            <a:pPr algn="ctr"/>
            <a:r>
              <a:rPr lang="en-US" dirty="0"/>
              <a:t>JOURNEY five</a:t>
            </a:r>
          </a:p>
        </p:txBody>
      </p:sp>
      <p:sp>
        <p:nvSpPr>
          <p:cNvPr id="3" name="Text Placeholder 1">
            <a:extLst>
              <a:ext uri="{FF2B5EF4-FFF2-40B4-BE49-F238E27FC236}">
                <a16:creationId xmlns:a16="http://schemas.microsoft.com/office/drawing/2014/main" id="{6E0348D1-1D23-4ACE-8C55-F8530038EFD9}"/>
              </a:ext>
            </a:extLst>
          </p:cNvPr>
          <p:cNvSpPr txBox="1">
            <a:spLocks/>
          </p:cNvSpPr>
          <p:nvPr/>
        </p:nvSpPr>
        <p:spPr>
          <a:xfrm>
            <a:off x="2567608" y="3137708"/>
            <a:ext cx="7056784"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self-serve with virtual assistant</a:t>
            </a:r>
          </a:p>
          <a:p>
            <a:pPr algn="ctr"/>
            <a:r>
              <a:rPr lang="en-US" sz="2000" dirty="0"/>
              <a:t>(SCENARIO nine)</a:t>
            </a:r>
          </a:p>
        </p:txBody>
      </p:sp>
      <p:sp>
        <p:nvSpPr>
          <p:cNvPr id="4" name="Text Placeholder 1">
            <a:extLst>
              <a:ext uri="{FF2B5EF4-FFF2-40B4-BE49-F238E27FC236}">
                <a16:creationId xmlns:a16="http://schemas.microsoft.com/office/drawing/2014/main" id="{C5402749-B9B9-455F-8452-9FAAC5BA84DB}"/>
              </a:ext>
            </a:extLst>
          </p:cNvPr>
          <p:cNvSpPr txBox="1">
            <a:spLocks/>
          </p:cNvSpPr>
          <p:nvPr/>
        </p:nvSpPr>
        <p:spPr>
          <a:xfrm>
            <a:off x="3189842" y="1481288"/>
            <a:ext cx="5812316"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VOICE &amp; OMNI CHANNEL</a:t>
            </a:r>
          </a:p>
        </p:txBody>
      </p:sp>
    </p:spTree>
    <p:extLst>
      <p:ext uri="{BB962C8B-B14F-4D97-AF65-F5344CB8AC3E}">
        <p14:creationId xmlns:p14="http://schemas.microsoft.com/office/powerpoint/2010/main" val="651945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14A107A9-3F87-4B70-A356-E6738B2DD02A}"/>
              </a:ext>
            </a:extLst>
          </p:cNvPr>
          <p:cNvCxnSpPr>
            <a:cxnSpLocks/>
          </p:cNvCxnSpPr>
          <p:nvPr/>
        </p:nvCxnSpPr>
        <p:spPr>
          <a:xfrm flipH="1" flipV="1">
            <a:off x="6263040"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922FAB-A66C-470B-BA9E-E1336CD6A4B4}"/>
              </a:ext>
            </a:extLst>
          </p:cNvPr>
          <p:cNvCxnSpPr>
            <a:cxnSpLocks/>
          </p:cNvCxnSpPr>
          <p:nvPr/>
        </p:nvCxnSpPr>
        <p:spPr>
          <a:xfrm>
            <a:off x="8094491" y="2993615"/>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A27F2C-8F59-4643-9663-2C8317B7BC9B}"/>
              </a:ext>
            </a:extLst>
          </p:cNvPr>
          <p:cNvCxnSpPr>
            <a:cxnSpLocks/>
          </p:cNvCxnSpPr>
          <p:nvPr/>
        </p:nvCxnSpPr>
        <p:spPr>
          <a:xfrm>
            <a:off x="4428233"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EC95E-E9C2-5648-9FE8-CD688B692A50}"/>
              </a:ext>
            </a:extLst>
          </p:cNvPr>
          <p:cNvSpPr>
            <a:spLocks noGrp="1"/>
          </p:cNvSpPr>
          <p:nvPr>
            <p:ph type="title"/>
          </p:nvPr>
        </p:nvSpPr>
        <p:spPr>
          <a:xfrm>
            <a:off x="12701" y="2"/>
            <a:ext cx="11435552" cy="1077383"/>
          </a:xfrm>
        </p:spPr>
        <p:txBody>
          <a:bodyPr>
            <a:normAutofit/>
          </a:bodyPr>
          <a:lstStyle/>
          <a:p>
            <a:r>
              <a:rPr lang="en-US" sz="2800" dirty="0"/>
              <a:t>Journey 5: Self-Serve with Virtual Assistant</a:t>
            </a:r>
          </a:p>
        </p:txBody>
      </p:sp>
      <p:cxnSp>
        <p:nvCxnSpPr>
          <p:cNvPr id="23" name="Straight Connector 22">
            <a:extLst>
              <a:ext uri="{FF2B5EF4-FFF2-40B4-BE49-F238E27FC236}">
                <a16:creationId xmlns:a16="http://schemas.microsoft.com/office/drawing/2014/main" id="{A4962522-DCD6-47A5-BD20-A78970AA786C}"/>
              </a:ext>
            </a:extLst>
          </p:cNvPr>
          <p:cNvCxnSpPr>
            <a:cxnSpLocks/>
            <a:endCxn id="49" idx="1"/>
          </p:cNvCxnSpPr>
          <p:nvPr/>
        </p:nvCxnSpPr>
        <p:spPr>
          <a:xfrm>
            <a:off x="148797" y="3645335"/>
            <a:ext cx="10677411" cy="12005"/>
          </a:xfrm>
          <a:prstGeom prst="line">
            <a:avLst/>
          </a:prstGeom>
          <a:noFill/>
          <a:ln w="28575" cap="flat" cmpd="sng" algn="ctr">
            <a:solidFill>
              <a:sysClr val="window" lastClr="FFFFFF">
                <a:lumMod val="50000"/>
              </a:sysClr>
            </a:solidFill>
            <a:prstDash val="dash"/>
            <a:miter lim="800000"/>
            <a:headEnd type="oval" w="med" len="med"/>
            <a:tailEnd type="triangle" w="med" len="med"/>
          </a:ln>
          <a:effectLst/>
        </p:spPr>
      </p:cxnSp>
      <p:cxnSp>
        <p:nvCxnSpPr>
          <p:cNvPr id="25" name="Straight Connector 24">
            <a:extLst>
              <a:ext uri="{FF2B5EF4-FFF2-40B4-BE49-F238E27FC236}">
                <a16:creationId xmlns:a16="http://schemas.microsoft.com/office/drawing/2014/main" id="{6FB8D1D6-16B3-4FF4-92CB-A5EFCD57C90B}"/>
              </a:ext>
            </a:extLst>
          </p:cNvPr>
          <p:cNvCxnSpPr>
            <a:cxnSpLocks/>
          </p:cNvCxnSpPr>
          <p:nvPr/>
        </p:nvCxnSpPr>
        <p:spPr>
          <a:xfrm>
            <a:off x="2562427"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8DC2900-6DF2-4A20-8D2A-94DA5BC70B1A}"/>
              </a:ext>
            </a:extLst>
          </p:cNvPr>
          <p:cNvSpPr/>
          <p:nvPr/>
        </p:nvSpPr>
        <p:spPr>
          <a:xfrm>
            <a:off x="2359227"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1</a:t>
            </a:r>
          </a:p>
        </p:txBody>
      </p:sp>
      <p:sp>
        <p:nvSpPr>
          <p:cNvPr id="34" name="Oval 33">
            <a:extLst>
              <a:ext uri="{FF2B5EF4-FFF2-40B4-BE49-F238E27FC236}">
                <a16:creationId xmlns:a16="http://schemas.microsoft.com/office/drawing/2014/main" id="{284461C5-3570-4389-9897-68B4952D017D}"/>
              </a:ext>
            </a:extLst>
          </p:cNvPr>
          <p:cNvSpPr/>
          <p:nvPr/>
        </p:nvSpPr>
        <p:spPr>
          <a:xfrm>
            <a:off x="423801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2</a:t>
            </a:r>
          </a:p>
        </p:txBody>
      </p:sp>
      <p:sp>
        <p:nvSpPr>
          <p:cNvPr id="40" name="Oval 39">
            <a:extLst>
              <a:ext uri="{FF2B5EF4-FFF2-40B4-BE49-F238E27FC236}">
                <a16:creationId xmlns:a16="http://schemas.microsoft.com/office/drawing/2014/main" id="{E15D2EC5-97C4-44AF-911E-772B81AB534B}"/>
              </a:ext>
            </a:extLst>
          </p:cNvPr>
          <p:cNvSpPr/>
          <p:nvPr/>
        </p:nvSpPr>
        <p:spPr>
          <a:xfrm>
            <a:off x="6048020"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3</a:t>
            </a:r>
          </a:p>
        </p:txBody>
      </p:sp>
      <p:sp>
        <p:nvSpPr>
          <p:cNvPr id="46" name="Oval 45">
            <a:extLst>
              <a:ext uri="{FF2B5EF4-FFF2-40B4-BE49-F238E27FC236}">
                <a16:creationId xmlns:a16="http://schemas.microsoft.com/office/drawing/2014/main" id="{0F53FD44-59B8-4499-9B7E-E4A009DC10F6}"/>
              </a:ext>
            </a:extLst>
          </p:cNvPr>
          <p:cNvSpPr/>
          <p:nvPr/>
        </p:nvSpPr>
        <p:spPr>
          <a:xfrm>
            <a:off x="789387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4</a:t>
            </a:r>
          </a:p>
        </p:txBody>
      </p:sp>
      <p:pic>
        <p:nvPicPr>
          <p:cNvPr id="49" name="Picture 48">
            <a:extLst>
              <a:ext uri="{FF2B5EF4-FFF2-40B4-BE49-F238E27FC236}">
                <a16:creationId xmlns:a16="http://schemas.microsoft.com/office/drawing/2014/main" id="{CEB5F51B-DCD4-47B6-B735-AAF8CD83E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6209" y="3172052"/>
            <a:ext cx="977111" cy="970576"/>
          </a:xfrm>
          <a:prstGeom prst="rect">
            <a:avLst/>
          </a:prstGeom>
        </p:spPr>
      </p:pic>
      <p:sp>
        <p:nvSpPr>
          <p:cNvPr id="50" name="Rectangle 49">
            <a:extLst>
              <a:ext uri="{FF2B5EF4-FFF2-40B4-BE49-F238E27FC236}">
                <a16:creationId xmlns:a16="http://schemas.microsoft.com/office/drawing/2014/main" id="{B3481251-0776-4D4C-8B2E-0EE9AAF00D62}"/>
              </a:ext>
            </a:extLst>
          </p:cNvPr>
          <p:cNvSpPr/>
          <p:nvPr/>
        </p:nvSpPr>
        <p:spPr>
          <a:xfrm>
            <a:off x="10594404" y="2140555"/>
            <a:ext cx="1330105" cy="83099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AD"/>
                </a:solidFill>
                <a:effectLst/>
                <a:uLnTx/>
                <a:uFillTx/>
                <a:latin typeface="Verdana"/>
                <a:ea typeface="+mn-ea"/>
                <a:cs typeface="+mn-cs"/>
              </a:rPr>
              <a:t>Customer query resolved</a:t>
            </a:r>
          </a:p>
        </p:txBody>
      </p:sp>
      <p:sp>
        <p:nvSpPr>
          <p:cNvPr id="6" name="Rectangle 5">
            <a:extLst>
              <a:ext uri="{FF2B5EF4-FFF2-40B4-BE49-F238E27FC236}">
                <a16:creationId xmlns:a16="http://schemas.microsoft.com/office/drawing/2014/main" id="{B5BB0466-E92B-42CD-AC41-BB763B287392}"/>
              </a:ext>
            </a:extLst>
          </p:cNvPr>
          <p:cNvSpPr/>
          <p:nvPr/>
        </p:nvSpPr>
        <p:spPr>
          <a:xfrm>
            <a:off x="113163" y="6591118"/>
            <a:ext cx="297549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Photos by </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BBH Singapore</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 on </a:t>
            </a:r>
            <a:r>
              <a:rPr kumimoji="0" lang="en-GB" sz="800" b="0" i="0" u="none" strike="noStrike" kern="1200" cap="none" spc="0" normalizeH="0" baseline="0" noProof="0" dirty="0" err="1">
                <a:ln>
                  <a:noFill/>
                </a:ln>
                <a:solidFill>
                  <a:srgbClr val="ECECEC">
                    <a:lumMod val="50000"/>
                  </a:srgbClr>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Unsplash</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 &amp; </a:t>
            </a:r>
            <a:r>
              <a:rPr kumimoji="0" lang="en-GB" sz="800" b="1" i="0" u="none" strike="noStrike" kern="1200" cap="none" spc="0" normalizeH="0" baseline="0" noProof="0" dirty="0">
                <a:ln>
                  <a:noFill/>
                </a:ln>
                <a:solidFill>
                  <a:srgbClr val="ECECEC">
                    <a:lumMod val="50000"/>
                  </a:srgbClr>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Mikhail </a:t>
            </a:r>
            <a:r>
              <a:rPr kumimoji="0" lang="en-GB" sz="800" b="1" i="0" u="none" strike="noStrike" kern="1200" cap="none" spc="0" normalizeH="0" baseline="0" noProof="0" dirty="0" err="1">
                <a:ln>
                  <a:noFill/>
                </a:ln>
                <a:solidFill>
                  <a:srgbClr val="ECECEC">
                    <a:lumMod val="50000"/>
                  </a:srgbClr>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Nilov</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 from </a:t>
            </a:r>
            <a:r>
              <a:rPr kumimoji="0" lang="en-GB" sz="800" b="1" i="0" u="none" strike="noStrike" kern="1200" cap="none" spc="0" normalizeH="0" baseline="0" noProof="0" dirty="0" err="1">
                <a:ln>
                  <a:noFill/>
                </a:ln>
                <a:solidFill>
                  <a:srgbClr val="ECECEC">
                    <a:lumMod val="50000"/>
                  </a:srgbClr>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Pexels</a:t>
            </a:r>
            <a:endPar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ECECEC">
                  <a:lumMod val="50000"/>
                </a:srgbClr>
              </a:solidFill>
              <a:effectLst/>
              <a:uLnTx/>
              <a:uFillTx/>
              <a:latin typeface="Verdana"/>
              <a:ea typeface="+mn-ea"/>
              <a:cs typeface="+mn-cs"/>
            </a:endParaRPr>
          </a:p>
        </p:txBody>
      </p:sp>
      <p:sp>
        <p:nvSpPr>
          <p:cNvPr id="7" name="Rectangle 6">
            <a:extLst>
              <a:ext uri="{FF2B5EF4-FFF2-40B4-BE49-F238E27FC236}">
                <a16:creationId xmlns:a16="http://schemas.microsoft.com/office/drawing/2014/main" id="{0F82C250-5C1D-4A7B-8E65-F0C7CAC4E3B2}"/>
              </a:ext>
            </a:extLst>
          </p:cNvPr>
          <p:cNvSpPr/>
          <p:nvPr/>
        </p:nvSpPr>
        <p:spPr>
          <a:xfrm>
            <a:off x="476216" y="6388722"/>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0" i="0" u="none" strike="noStrike" kern="1200" cap="none" spc="0" normalizeH="0" baseline="0" noProof="0" dirty="0">
                <a:ln>
                  <a:noFill/>
                </a:ln>
                <a:solidFill>
                  <a:srgbClr val="1A1A1A"/>
                </a:solidFill>
                <a:effectLst/>
                <a:uLnTx/>
                <a:uFillTx/>
                <a:latin typeface="-apple-system"/>
                <a:ea typeface="+mn-ea"/>
                <a:cs typeface="+mn-cs"/>
              </a:rPr>
            </a:br>
            <a:endParaRPr kumimoji="0" lang="en-GB" sz="1800" b="0" i="0" u="none" strike="noStrike" kern="1200" cap="none" spc="0" normalizeH="0" baseline="0" noProof="0" dirty="0">
              <a:ln>
                <a:noFill/>
              </a:ln>
              <a:solidFill>
                <a:prstClr val="black"/>
              </a:solidFill>
              <a:effectLst/>
              <a:uLnTx/>
              <a:uFillTx/>
              <a:latin typeface="Verdana"/>
              <a:ea typeface="+mn-ea"/>
              <a:cs typeface="+mn-cs"/>
            </a:endParaRPr>
          </a:p>
        </p:txBody>
      </p:sp>
      <p:pic>
        <p:nvPicPr>
          <p:cNvPr id="18" name="Picture 17">
            <a:extLst>
              <a:ext uri="{FF2B5EF4-FFF2-40B4-BE49-F238E27FC236}">
                <a16:creationId xmlns:a16="http://schemas.microsoft.com/office/drawing/2014/main" id="{DC6024E5-82A3-447F-A2B5-8C1C44FD83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97348" y="2223329"/>
            <a:ext cx="919625" cy="919625"/>
          </a:xfrm>
          <a:prstGeom prst="rect">
            <a:avLst/>
          </a:prstGeom>
        </p:spPr>
      </p:pic>
      <p:pic>
        <p:nvPicPr>
          <p:cNvPr id="19" name="Picture 18">
            <a:extLst>
              <a:ext uri="{FF2B5EF4-FFF2-40B4-BE49-F238E27FC236}">
                <a16:creationId xmlns:a16="http://schemas.microsoft.com/office/drawing/2014/main" id="{896BE684-3304-4846-A928-2A6A3D86E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19189" y="1997658"/>
            <a:ext cx="818000" cy="818000"/>
          </a:xfrm>
          <a:prstGeom prst="rect">
            <a:avLst/>
          </a:prstGeom>
        </p:spPr>
      </p:pic>
      <p:sp>
        <p:nvSpPr>
          <p:cNvPr id="30" name="Rectangle 29">
            <a:extLst>
              <a:ext uri="{FF2B5EF4-FFF2-40B4-BE49-F238E27FC236}">
                <a16:creationId xmlns:a16="http://schemas.microsoft.com/office/drawing/2014/main" id="{2400AAA0-AA97-4CE1-9B29-1793DEC67409}"/>
              </a:ext>
            </a:extLst>
          </p:cNvPr>
          <p:cNvSpPr/>
          <p:nvPr/>
        </p:nvSpPr>
        <p:spPr>
          <a:xfrm>
            <a:off x="1785925" y="1308348"/>
            <a:ext cx="1558163" cy="83099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Customer logs into the website and initiates a Virtual Chat</a:t>
            </a:r>
            <a:endParaRPr kumimoji="0" lang="en-US" sz="1200" b="0" i="0" u="none" strike="noStrike" kern="1200" cap="none" spc="0" normalizeH="0" baseline="0" noProof="0" dirty="0">
              <a:ln>
                <a:noFill/>
              </a:ln>
              <a:solidFill>
                <a:srgbClr val="0070AD"/>
              </a:solidFill>
              <a:effectLst/>
              <a:uLnTx/>
              <a:uFillTx/>
              <a:latin typeface="Verdana"/>
              <a:ea typeface="+mn-ea"/>
              <a:cs typeface="+mn-cs"/>
            </a:endParaRPr>
          </a:p>
        </p:txBody>
      </p:sp>
      <p:sp>
        <p:nvSpPr>
          <p:cNvPr id="31" name="Rectangle 30">
            <a:extLst>
              <a:ext uri="{FF2B5EF4-FFF2-40B4-BE49-F238E27FC236}">
                <a16:creationId xmlns:a16="http://schemas.microsoft.com/office/drawing/2014/main" id="{22BC58A5-770E-4CD8-9E14-7DDF342CCE25}"/>
              </a:ext>
            </a:extLst>
          </p:cNvPr>
          <p:cNvSpPr/>
          <p:nvPr/>
        </p:nvSpPr>
        <p:spPr>
          <a:xfrm>
            <a:off x="3728916" y="1308348"/>
            <a:ext cx="1558163" cy="646331"/>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Customer is connected to a VA</a:t>
            </a:r>
            <a:endParaRPr kumimoji="0" lang="en-US" sz="1200" b="0" i="0" u="none" strike="noStrike" kern="1200" cap="none" spc="0" normalizeH="0" baseline="0" noProof="0" dirty="0">
              <a:ln>
                <a:noFill/>
              </a:ln>
              <a:solidFill>
                <a:srgbClr val="0070AD"/>
              </a:solidFill>
              <a:effectLst/>
              <a:uLnTx/>
              <a:uFillTx/>
              <a:latin typeface="Verdana"/>
              <a:ea typeface="+mn-ea"/>
              <a:cs typeface="+mn-cs"/>
            </a:endParaRPr>
          </a:p>
        </p:txBody>
      </p:sp>
      <p:pic>
        <p:nvPicPr>
          <p:cNvPr id="32" name="Picture 31">
            <a:extLst>
              <a:ext uri="{FF2B5EF4-FFF2-40B4-BE49-F238E27FC236}">
                <a16:creationId xmlns:a16="http://schemas.microsoft.com/office/drawing/2014/main" id="{8A5F67B5-EE58-4BAA-BD1D-1272AD9D0A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9405" y="2011408"/>
            <a:ext cx="818000" cy="818000"/>
          </a:xfrm>
          <a:prstGeom prst="rect">
            <a:avLst/>
          </a:prstGeom>
        </p:spPr>
      </p:pic>
      <p:cxnSp>
        <p:nvCxnSpPr>
          <p:cNvPr id="39" name="Straight Connector 38">
            <a:extLst>
              <a:ext uri="{FF2B5EF4-FFF2-40B4-BE49-F238E27FC236}">
                <a16:creationId xmlns:a16="http://schemas.microsoft.com/office/drawing/2014/main" id="{4F55C891-C343-46C4-AA8D-FA0DAF7543BF}"/>
              </a:ext>
            </a:extLst>
          </p:cNvPr>
          <p:cNvCxnSpPr>
            <a:cxnSpLocks/>
          </p:cNvCxnSpPr>
          <p:nvPr/>
        </p:nvCxnSpPr>
        <p:spPr>
          <a:xfrm>
            <a:off x="9704142" y="2990969"/>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6794E38-4FC2-4733-99D3-DE7AEFF39D98}"/>
              </a:ext>
            </a:extLst>
          </p:cNvPr>
          <p:cNvSpPr/>
          <p:nvPr/>
        </p:nvSpPr>
        <p:spPr>
          <a:xfrm>
            <a:off x="9503523" y="3411726"/>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5</a:t>
            </a:r>
          </a:p>
        </p:txBody>
      </p:sp>
      <p:sp>
        <p:nvSpPr>
          <p:cNvPr id="43" name="Rectangle 42">
            <a:extLst>
              <a:ext uri="{FF2B5EF4-FFF2-40B4-BE49-F238E27FC236}">
                <a16:creationId xmlns:a16="http://schemas.microsoft.com/office/drawing/2014/main" id="{4177227D-2A61-4F55-BC37-90EF428BA8C2}"/>
              </a:ext>
            </a:extLst>
          </p:cNvPr>
          <p:cNvSpPr/>
          <p:nvPr/>
        </p:nvSpPr>
        <p:spPr>
          <a:xfrm>
            <a:off x="5487502" y="1077385"/>
            <a:ext cx="1558163" cy="646331"/>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070AD"/>
                </a:solidFill>
                <a:effectLst/>
                <a:uLnTx/>
                <a:uFillTx/>
                <a:latin typeface="Verdana"/>
                <a:ea typeface="+mn-ea"/>
                <a:cs typeface="+mn-cs"/>
              </a:rPr>
              <a:t>‘I need a pre-authorisation code’</a:t>
            </a:r>
            <a:endParaRPr kumimoji="0" lang="en-US" sz="1200" b="0" i="1" u="none" strike="noStrike" kern="1200" cap="none" spc="0" normalizeH="0" baseline="0" noProof="0" dirty="0">
              <a:ln>
                <a:noFill/>
              </a:ln>
              <a:solidFill>
                <a:srgbClr val="0070AD"/>
              </a:solidFill>
              <a:effectLst/>
              <a:uLnTx/>
              <a:uFillTx/>
              <a:latin typeface="Verdana"/>
              <a:ea typeface="+mn-ea"/>
              <a:cs typeface="+mn-cs"/>
            </a:endParaRPr>
          </a:p>
        </p:txBody>
      </p:sp>
      <p:sp>
        <p:nvSpPr>
          <p:cNvPr id="51" name="Rectangle 50">
            <a:extLst>
              <a:ext uri="{FF2B5EF4-FFF2-40B4-BE49-F238E27FC236}">
                <a16:creationId xmlns:a16="http://schemas.microsoft.com/office/drawing/2014/main" id="{0DA73679-5D43-432A-A7A9-3329AD136944}"/>
              </a:ext>
            </a:extLst>
          </p:cNvPr>
          <p:cNvSpPr/>
          <p:nvPr/>
        </p:nvSpPr>
        <p:spPr>
          <a:xfrm>
            <a:off x="7246088" y="1178791"/>
            <a:ext cx="1558163" cy="276999"/>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070AD"/>
                </a:solidFill>
                <a:effectLst/>
                <a:uLnTx/>
                <a:uFillTx/>
                <a:latin typeface="Verdana"/>
                <a:ea typeface="+mn-ea"/>
                <a:cs typeface="+mn-cs"/>
              </a:rPr>
              <a:t>‘</a:t>
            </a:r>
            <a:r>
              <a:rPr lang="en-GB" sz="1200" i="1" dirty="0">
                <a:solidFill>
                  <a:srgbClr val="0070AD"/>
                </a:solidFill>
                <a:latin typeface="Verdana"/>
              </a:rPr>
              <a:t>dermatology</a:t>
            </a:r>
            <a:r>
              <a:rPr kumimoji="0" lang="en-GB" sz="1200" b="0" i="1" u="none" strike="noStrike" kern="1200" cap="none" spc="0" normalizeH="0" baseline="0" noProof="0" dirty="0">
                <a:ln>
                  <a:noFill/>
                </a:ln>
                <a:solidFill>
                  <a:srgbClr val="0070AD"/>
                </a:solidFill>
                <a:effectLst/>
                <a:uLnTx/>
                <a:uFillTx/>
                <a:latin typeface="Verdana"/>
                <a:ea typeface="+mn-ea"/>
                <a:cs typeface="+mn-cs"/>
              </a:rPr>
              <a:t>’</a:t>
            </a:r>
            <a:endParaRPr kumimoji="0" lang="en-US" sz="1200" b="0" i="1" u="none" strike="noStrike" kern="1200" cap="none" spc="0" normalizeH="0" baseline="0" noProof="0" dirty="0">
              <a:ln>
                <a:noFill/>
              </a:ln>
              <a:solidFill>
                <a:srgbClr val="0070AD"/>
              </a:solidFill>
              <a:effectLst/>
              <a:uLnTx/>
              <a:uFillTx/>
              <a:latin typeface="Verdana"/>
              <a:ea typeface="+mn-ea"/>
              <a:cs typeface="+mn-cs"/>
            </a:endParaRPr>
          </a:p>
        </p:txBody>
      </p:sp>
      <p:pic>
        <p:nvPicPr>
          <p:cNvPr id="52" name="Picture 51">
            <a:extLst>
              <a:ext uri="{FF2B5EF4-FFF2-40B4-BE49-F238E27FC236}">
                <a16:creationId xmlns:a16="http://schemas.microsoft.com/office/drawing/2014/main" id="{F31354FC-0B56-47C1-A89F-686390CE4C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4389" y="2014951"/>
            <a:ext cx="818000" cy="818000"/>
          </a:xfrm>
          <a:prstGeom prst="rect">
            <a:avLst/>
          </a:prstGeom>
        </p:spPr>
      </p:pic>
      <p:sp>
        <p:nvSpPr>
          <p:cNvPr id="53" name="Rectangle 52">
            <a:extLst>
              <a:ext uri="{FF2B5EF4-FFF2-40B4-BE49-F238E27FC236}">
                <a16:creationId xmlns:a16="http://schemas.microsoft.com/office/drawing/2014/main" id="{22A81D8F-6184-4BED-B88B-E0C731B1CFEA}"/>
              </a:ext>
            </a:extLst>
          </p:cNvPr>
          <p:cNvSpPr/>
          <p:nvPr/>
        </p:nvSpPr>
        <p:spPr>
          <a:xfrm>
            <a:off x="7061450" y="4754570"/>
            <a:ext cx="2066081" cy="1569660"/>
          </a:xfrm>
          <a:prstGeom prst="rect">
            <a:avLst/>
          </a:prstGeom>
        </p:spPr>
        <p:txBody>
          <a:bodyPr wrap="square">
            <a:spAutoFit/>
          </a:bodyPr>
          <a:lstStyle/>
          <a:p>
            <a:pPr lvl="0" algn="ctr" defTabSz="1219170">
              <a:defRPr/>
            </a:pPr>
            <a:r>
              <a:rPr kumimoji="0" lang="en-GB" sz="1200" b="0" i="1" u="none" strike="noStrike" kern="1200" cap="none" spc="0" normalizeH="0" baseline="0" noProof="0" dirty="0">
                <a:ln>
                  <a:noFill/>
                </a:ln>
                <a:solidFill>
                  <a:prstClr val="black">
                    <a:lumMod val="50000"/>
                    <a:lumOff val="50000"/>
                  </a:prstClr>
                </a:solidFill>
                <a:effectLst/>
                <a:uLnTx/>
                <a:uFillTx/>
                <a:latin typeface="Verdana"/>
                <a:ea typeface="+mn-ea"/>
                <a:cs typeface="+mn-cs"/>
              </a:rPr>
              <a:t>‘Okay, please hold on a moment </a:t>
            </a:r>
            <a:r>
              <a:rPr kumimoji="0" lang="en-GB" sz="1200" b="0" i="1" u="none" strike="noStrike" kern="1200" cap="none" spc="0" normalizeH="0" baseline="0" noProof="0">
                <a:ln>
                  <a:noFill/>
                </a:ln>
                <a:solidFill>
                  <a:prstClr val="black">
                    <a:lumMod val="50000"/>
                    <a:lumOff val="50000"/>
                  </a:prstClr>
                </a:solidFill>
                <a:effectLst/>
                <a:uLnTx/>
                <a:uFillTx/>
                <a:latin typeface="Verdana"/>
                <a:ea typeface="+mn-ea"/>
                <a:cs typeface="+mn-cs"/>
              </a:rPr>
              <a:t>whilst I sort </a:t>
            </a:r>
            <a:r>
              <a:rPr kumimoji="0" lang="en-GB" sz="1200" b="0" i="1" u="none" strike="noStrike" kern="1200" cap="none" spc="0" normalizeH="0" baseline="0" noProof="0" dirty="0">
                <a:ln>
                  <a:noFill/>
                </a:ln>
                <a:solidFill>
                  <a:prstClr val="black">
                    <a:lumMod val="50000"/>
                    <a:lumOff val="50000"/>
                  </a:prstClr>
                </a:solidFill>
                <a:effectLst/>
                <a:uLnTx/>
                <a:uFillTx/>
                <a:latin typeface="Verdana"/>
                <a:ea typeface="+mn-ea"/>
                <a:cs typeface="+mn-cs"/>
              </a:rPr>
              <a:t>that out for you</a:t>
            </a:r>
            <a:br>
              <a:rPr kumimoji="0" lang="en-GB" sz="1200" b="0" i="1" u="none" strike="noStrike" kern="1200" cap="none" spc="0" normalizeH="0" baseline="0" noProof="0" dirty="0">
                <a:ln>
                  <a:noFill/>
                </a:ln>
                <a:solidFill>
                  <a:prstClr val="black">
                    <a:lumMod val="50000"/>
                    <a:lumOff val="50000"/>
                  </a:prstClr>
                </a:solidFill>
                <a:effectLst/>
                <a:uLnTx/>
                <a:uFillTx/>
                <a:latin typeface="Verdana"/>
                <a:ea typeface="+mn-ea"/>
                <a:cs typeface="+mn-cs"/>
              </a:rPr>
            </a:br>
            <a:r>
              <a:rPr kumimoji="0" lang="en-GB" sz="1200" b="0" i="1" u="none" strike="noStrike" kern="1200" cap="none" spc="0" normalizeH="0" baseline="0" noProof="0" dirty="0">
                <a:ln>
                  <a:noFill/>
                </a:ln>
                <a:solidFill>
                  <a:prstClr val="black">
                    <a:lumMod val="50000"/>
                    <a:lumOff val="50000"/>
                  </a:prstClr>
                </a:solidFill>
                <a:effectLst/>
                <a:uLnTx/>
                <a:uFillTx/>
                <a:latin typeface="Verdana"/>
                <a:ea typeface="+mn-ea"/>
                <a:cs typeface="+mn-cs"/>
              </a:rPr>
              <a:t>…</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prstClr val="black">
                    <a:lumMod val="50000"/>
                    <a:lumOff val="50000"/>
                  </a:prstClr>
                </a:solidFill>
                <a:effectLst/>
                <a:uLnTx/>
                <a:uFillTx/>
                <a:latin typeface="Verdana"/>
                <a:ea typeface="+mn-ea"/>
                <a:cs typeface="+mn-cs"/>
              </a:rPr>
              <a:t>‘Here is your pre-authorisation code. I will also send this to you via email and SMS.’</a:t>
            </a:r>
            <a:endParaRPr kumimoji="0" lang="en-US" sz="1200" b="0" i="1" u="none" strike="noStrike" kern="1200" cap="none" spc="0" normalizeH="0" baseline="0" noProof="0" dirty="0">
              <a:ln>
                <a:noFill/>
              </a:ln>
              <a:solidFill>
                <a:prstClr val="black">
                  <a:lumMod val="50000"/>
                  <a:lumOff val="50000"/>
                </a:prstClr>
              </a:solidFill>
              <a:effectLst/>
              <a:uLnTx/>
              <a:uFillTx/>
              <a:latin typeface="Verdana"/>
              <a:ea typeface="+mn-ea"/>
              <a:cs typeface="+mn-cs"/>
            </a:endParaRPr>
          </a:p>
        </p:txBody>
      </p:sp>
      <p:pic>
        <p:nvPicPr>
          <p:cNvPr id="54" name="Picture 53">
            <a:extLst>
              <a:ext uri="{FF2B5EF4-FFF2-40B4-BE49-F238E27FC236}">
                <a16:creationId xmlns:a16="http://schemas.microsoft.com/office/drawing/2014/main" id="{D14B479E-9E64-4B56-AA43-A310F93CD7B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36898" y="2031574"/>
            <a:ext cx="534488" cy="534488"/>
          </a:xfrm>
          <a:prstGeom prst="rect">
            <a:avLst/>
          </a:prstGeom>
        </p:spPr>
      </p:pic>
      <p:sp>
        <p:nvSpPr>
          <p:cNvPr id="55" name="Rectangle 54">
            <a:extLst>
              <a:ext uri="{FF2B5EF4-FFF2-40B4-BE49-F238E27FC236}">
                <a16:creationId xmlns:a16="http://schemas.microsoft.com/office/drawing/2014/main" id="{558D3EB6-E6D3-4092-B5DE-E905A1EE1077}"/>
              </a:ext>
            </a:extLst>
          </p:cNvPr>
          <p:cNvSpPr/>
          <p:nvPr/>
        </p:nvSpPr>
        <p:spPr>
          <a:xfrm>
            <a:off x="2068142" y="4293096"/>
            <a:ext cx="993797"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Website</a:t>
            </a:r>
          </a:p>
        </p:txBody>
      </p:sp>
      <p:sp>
        <p:nvSpPr>
          <p:cNvPr id="57" name="Rectangle 56">
            <a:extLst>
              <a:ext uri="{FF2B5EF4-FFF2-40B4-BE49-F238E27FC236}">
                <a16:creationId xmlns:a16="http://schemas.microsoft.com/office/drawing/2014/main" id="{A8B4D0B1-DBB2-40B2-8FD5-B4459DD68F28}"/>
              </a:ext>
            </a:extLst>
          </p:cNvPr>
          <p:cNvSpPr/>
          <p:nvPr/>
        </p:nvSpPr>
        <p:spPr>
          <a:xfrm>
            <a:off x="4210827" y="4297143"/>
            <a:ext cx="460767"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VA</a:t>
            </a:r>
          </a:p>
        </p:txBody>
      </p:sp>
      <p:sp>
        <p:nvSpPr>
          <p:cNvPr id="58" name="Rectangle 57">
            <a:extLst>
              <a:ext uri="{FF2B5EF4-FFF2-40B4-BE49-F238E27FC236}">
                <a16:creationId xmlns:a16="http://schemas.microsoft.com/office/drawing/2014/main" id="{3FD7124B-A9AC-467D-8FAF-4E1F541789F1}"/>
              </a:ext>
            </a:extLst>
          </p:cNvPr>
          <p:cNvSpPr/>
          <p:nvPr/>
        </p:nvSpPr>
        <p:spPr>
          <a:xfrm>
            <a:off x="6032656" y="4291666"/>
            <a:ext cx="460767"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VA</a:t>
            </a:r>
          </a:p>
        </p:txBody>
      </p:sp>
      <p:sp>
        <p:nvSpPr>
          <p:cNvPr id="62" name="Rectangle 61">
            <a:extLst>
              <a:ext uri="{FF2B5EF4-FFF2-40B4-BE49-F238E27FC236}">
                <a16:creationId xmlns:a16="http://schemas.microsoft.com/office/drawing/2014/main" id="{375A9DB0-042F-49FE-B0D2-9DD35657E9CF}"/>
              </a:ext>
            </a:extLst>
          </p:cNvPr>
          <p:cNvSpPr/>
          <p:nvPr/>
        </p:nvSpPr>
        <p:spPr>
          <a:xfrm>
            <a:off x="7864106" y="4286182"/>
            <a:ext cx="460767"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VA</a:t>
            </a:r>
          </a:p>
        </p:txBody>
      </p:sp>
      <p:pic>
        <p:nvPicPr>
          <p:cNvPr id="10" name="Graphic 9" descr="Envelope with solid fill">
            <a:extLst>
              <a:ext uri="{FF2B5EF4-FFF2-40B4-BE49-F238E27FC236}">
                <a16:creationId xmlns:a16="http://schemas.microsoft.com/office/drawing/2014/main" id="{C0B19CA5-C883-4B15-B272-63094292EA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20345" y="2511271"/>
            <a:ext cx="534489" cy="534489"/>
          </a:xfrm>
          <a:prstGeom prst="rect">
            <a:avLst/>
          </a:prstGeom>
        </p:spPr>
      </p:pic>
      <p:sp>
        <p:nvSpPr>
          <p:cNvPr id="63" name="Rectangle 62">
            <a:extLst>
              <a:ext uri="{FF2B5EF4-FFF2-40B4-BE49-F238E27FC236}">
                <a16:creationId xmlns:a16="http://schemas.microsoft.com/office/drawing/2014/main" id="{19094F0E-CDC7-4446-ABAC-4006EA759D0A}"/>
              </a:ext>
            </a:extLst>
          </p:cNvPr>
          <p:cNvSpPr/>
          <p:nvPr/>
        </p:nvSpPr>
        <p:spPr>
          <a:xfrm>
            <a:off x="9045149" y="4271855"/>
            <a:ext cx="12987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Email/SMS</a:t>
            </a:r>
          </a:p>
        </p:txBody>
      </p:sp>
      <p:pic>
        <p:nvPicPr>
          <p:cNvPr id="64" name="Picture 63">
            <a:extLst>
              <a:ext uri="{FF2B5EF4-FFF2-40B4-BE49-F238E27FC236}">
                <a16:creationId xmlns:a16="http://schemas.microsoft.com/office/drawing/2014/main" id="{3BDB70E0-BE4A-4319-8ABA-57D675E15ADB}"/>
              </a:ext>
            </a:extLst>
          </p:cNvPr>
          <p:cNvPicPr>
            <a:picLocks noChangeAspect="1"/>
          </p:cNvPicPr>
          <p:nvPr/>
        </p:nvPicPr>
        <p:blipFill>
          <a:blip r:embed="rId13"/>
          <a:stretch>
            <a:fillRect/>
          </a:stretch>
        </p:blipFill>
        <p:spPr>
          <a:xfrm>
            <a:off x="233119" y="1476728"/>
            <a:ext cx="1480781" cy="1781424"/>
          </a:xfrm>
          <a:prstGeom prst="rect">
            <a:avLst/>
          </a:prstGeom>
        </p:spPr>
      </p:pic>
    </p:spTree>
    <p:extLst>
      <p:ext uri="{BB962C8B-B14F-4D97-AF65-F5344CB8AC3E}">
        <p14:creationId xmlns:p14="http://schemas.microsoft.com/office/powerpoint/2010/main" val="17709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1" y="2"/>
            <a:ext cx="11435552" cy="10773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Journey 5: Self Serve with Virtual Assistant (chat)</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VA	</a:t>
            </a:r>
            <a:r>
              <a:rPr lang="en-GB" i="1" dirty="0">
                <a:solidFill>
                  <a:prstClr val="black">
                    <a:lumMod val="50000"/>
                    <a:lumOff val="50000"/>
                  </a:prstClr>
                </a:solidFill>
              </a:rPr>
              <a:t>‘Hello Chloe, welcome to Bupa healthcare, how can I help you today?’</a:t>
            </a:r>
          </a:p>
          <a:p>
            <a:r>
              <a:rPr lang="en-GB" i="1" dirty="0">
                <a:solidFill>
                  <a:prstClr val="black">
                    <a:lumMod val="50000"/>
                    <a:lumOff val="50000"/>
                  </a:prstClr>
                </a:solidFill>
              </a:rPr>
              <a:t>CHLOE	I need a pre-authorisation code for my dermatology treatment</a:t>
            </a:r>
          </a:p>
          <a:p>
            <a:r>
              <a:rPr lang="en-GB" i="1" dirty="0">
                <a:solidFill>
                  <a:prstClr val="black">
                    <a:lumMod val="50000"/>
                    <a:lumOff val="50000"/>
                  </a:prstClr>
                </a:solidFill>
              </a:rPr>
              <a:t>VA	No problem, I can help you with that. I can see you have visited the specialist on 10</a:t>
            </a:r>
            <a:r>
              <a:rPr lang="en-GB" i="1" baseline="30000" dirty="0">
                <a:solidFill>
                  <a:prstClr val="black">
                    <a:lumMod val="50000"/>
                    <a:lumOff val="50000"/>
                  </a:prstClr>
                </a:solidFill>
              </a:rPr>
              <a:t>th</a:t>
            </a:r>
            <a:r>
              <a:rPr lang="en-GB" i="1" dirty="0">
                <a:solidFill>
                  <a:prstClr val="black">
                    <a:lumMod val="50000"/>
                    <a:lumOff val="50000"/>
                  </a:prstClr>
                </a:solidFill>
              </a:rPr>
              <a:t> June so will organise a pre-authorisation code 	for your now.</a:t>
            </a:r>
          </a:p>
          <a:p>
            <a:r>
              <a:rPr lang="en-GB" i="1" dirty="0">
                <a:solidFill>
                  <a:prstClr val="black">
                    <a:lumMod val="50000"/>
                    <a:lumOff val="50000"/>
                  </a:prstClr>
                </a:solidFill>
              </a:rPr>
              <a:t>CHLOE	that’s great thanks</a:t>
            </a:r>
          </a:p>
          <a:p>
            <a:r>
              <a:rPr lang="en-GB" i="1" dirty="0">
                <a:solidFill>
                  <a:prstClr val="black">
                    <a:lumMod val="50000"/>
                    <a:lumOff val="50000"/>
                  </a:prstClr>
                </a:solidFill>
              </a:rPr>
              <a:t>VA	would you still like me to send via text and email?</a:t>
            </a:r>
          </a:p>
          <a:p>
            <a:r>
              <a:rPr lang="en-GB" i="1" dirty="0">
                <a:solidFill>
                  <a:prstClr val="black">
                    <a:lumMod val="50000"/>
                    <a:lumOff val="50000"/>
                  </a:prstClr>
                </a:solidFill>
              </a:rPr>
              <a:t>CHLOE	yes please</a:t>
            </a:r>
          </a:p>
          <a:p>
            <a:r>
              <a:rPr lang="en-GB" i="1" dirty="0">
                <a:solidFill>
                  <a:prstClr val="black">
                    <a:lumMod val="50000"/>
                    <a:lumOff val="50000"/>
                  </a:prstClr>
                </a:solidFill>
              </a:rPr>
              <a:t>VA	anything else I can help your with today?</a:t>
            </a:r>
          </a:p>
          <a:p>
            <a:r>
              <a:rPr lang="en-GB" i="1" dirty="0">
                <a:solidFill>
                  <a:prstClr val="black">
                    <a:lumMod val="50000"/>
                    <a:lumOff val="50000"/>
                  </a:prstClr>
                </a:solidFill>
              </a:rPr>
              <a:t>CHLOE	No thanks</a:t>
            </a:r>
          </a:p>
          <a:p>
            <a:r>
              <a:rPr lang="en-GB" i="1" dirty="0">
                <a:solidFill>
                  <a:prstClr val="black">
                    <a:lumMod val="50000"/>
                    <a:lumOff val="50000"/>
                  </a:prstClr>
                </a:solidFill>
              </a:rPr>
              <a:t>VA	OK thank you and goodbye</a:t>
            </a:r>
            <a:endParaRPr lang="en-US" i="1" dirty="0">
              <a:solidFill>
                <a:prstClr val="black">
                  <a:lumMod val="50000"/>
                  <a:lumOff val="50000"/>
                </a:prstClr>
              </a:solidFill>
            </a:endParaRPr>
          </a:p>
          <a:p>
            <a:endParaRPr lang="en-US" i="1" dirty="0">
              <a:solidFill>
                <a:prstClr val="black">
                  <a:lumMod val="50000"/>
                  <a:lumOff val="50000"/>
                </a:prstClr>
              </a:solidFill>
            </a:endParaRPr>
          </a:p>
          <a:p>
            <a:endParaRPr lang="en-GB" dirty="0"/>
          </a:p>
        </p:txBody>
      </p:sp>
      <p:sp>
        <p:nvSpPr>
          <p:cNvPr id="4" name="Rectangle 3">
            <a:extLst>
              <a:ext uri="{FF2B5EF4-FFF2-40B4-BE49-F238E27FC236}">
                <a16:creationId xmlns:a16="http://schemas.microsoft.com/office/drawing/2014/main" id="{D51FEC7C-C450-424D-9611-B689990CF748}"/>
              </a:ext>
            </a:extLst>
          </p:cNvPr>
          <p:cNvSpPr/>
          <p:nvPr/>
        </p:nvSpPr>
        <p:spPr>
          <a:xfrm>
            <a:off x="5388648" y="4779151"/>
            <a:ext cx="1719514" cy="276999"/>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black">
                  <a:lumMod val="50000"/>
                  <a:lumOff val="50000"/>
                </a:prstClr>
              </a:solidFill>
              <a:effectLst/>
              <a:uLnTx/>
              <a:uFillTx/>
              <a:latin typeface="Verdana"/>
              <a:ea typeface="+mn-ea"/>
              <a:cs typeface="+mn-cs"/>
            </a:endParaRPr>
          </a:p>
        </p:txBody>
      </p:sp>
    </p:spTree>
    <p:extLst>
      <p:ext uri="{BB962C8B-B14F-4D97-AF65-F5344CB8AC3E}">
        <p14:creationId xmlns:p14="http://schemas.microsoft.com/office/powerpoint/2010/main" val="205823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5AB58-2860-4FB5-B85C-F866B9BE3741}"/>
              </a:ext>
            </a:extLst>
          </p:cNvPr>
          <p:cNvSpPr>
            <a:spLocks noGrp="1"/>
          </p:cNvSpPr>
          <p:nvPr>
            <p:ph type="body" sz="quarter" idx="11"/>
          </p:nvPr>
        </p:nvSpPr>
        <p:spPr>
          <a:xfrm>
            <a:off x="3189842" y="2204864"/>
            <a:ext cx="5812316" cy="1656420"/>
          </a:xfrm>
        </p:spPr>
        <p:txBody>
          <a:bodyPr/>
          <a:lstStyle/>
          <a:p>
            <a:pPr algn="ctr"/>
            <a:r>
              <a:rPr lang="en-US" dirty="0"/>
              <a:t>Journey one</a:t>
            </a:r>
          </a:p>
        </p:txBody>
      </p:sp>
      <p:sp>
        <p:nvSpPr>
          <p:cNvPr id="3" name="Text Placeholder 1">
            <a:extLst>
              <a:ext uri="{FF2B5EF4-FFF2-40B4-BE49-F238E27FC236}">
                <a16:creationId xmlns:a16="http://schemas.microsoft.com/office/drawing/2014/main" id="{6E0348D1-1D23-4ACE-8C55-F8530038EFD9}"/>
              </a:ext>
            </a:extLst>
          </p:cNvPr>
          <p:cNvSpPr txBox="1">
            <a:spLocks/>
          </p:cNvSpPr>
          <p:nvPr/>
        </p:nvSpPr>
        <p:spPr>
          <a:xfrm>
            <a:off x="2567608" y="3137708"/>
            <a:ext cx="7056784"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Customer omni channel (Scenario ONE A,b,c)</a:t>
            </a:r>
          </a:p>
        </p:txBody>
      </p:sp>
      <p:sp>
        <p:nvSpPr>
          <p:cNvPr id="4" name="Text Placeholder 1">
            <a:extLst>
              <a:ext uri="{FF2B5EF4-FFF2-40B4-BE49-F238E27FC236}">
                <a16:creationId xmlns:a16="http://schemas.microsoft.com/office/drawing/2014/main" id="{C5402749-B9B9-455F-8452-9FAAC5BA84DB}"/>
              </a:ext>
            </a:extLst>
          </p:cNvPr>
          <p:cNvSpPr txBox="1">
            <a:spLocks/>
          </p:cNvSpPr>
          <p:nvPr/>
        </p:nvSpPr>
        <p:spPr>
          <a:xfrm>
            <a:off x="3189842" y="1481288"/>
            <a:ext cx="5812316"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VOICE &amp; OMNI CHANNEL</a:t>
            </a:r>
          </a:p>
        </p:txBody>
      </p:sp>
    </p:spTree>
    <p:extLst>
      <p:ext uri="{BB962C8B-B14F-4D97-AF65-F5344CB8AC3E}">
        <p14:creationId xmlns:p14="http://schemas.microsoft.com/office/powerpoint/2010/main" val="309484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5AB58-2860-4FB5-B85C-F866B9BE3741}"/>
              </a:ext>
            </a:extLst>
          </p:cNvPr>
          <p:cNvSpPr>
            <a:spLocks noGrp="1"/>
          </p:cNvSpPr>
          <p:nvPr>
            <p:ph type="body" sz="quarter" idx="11"/>
          </p:nvPr>
        </p:nvSpPr>
        <p:spPr>
          <a:xfrm>
            <a:off x="3189842" y="2204864"/>
            <a:ext cx="5812316" cy="1656420"/>
          </a:xfrm>
        </p:spPr>
        <p:txBody>
          <a:bodyPr/>
          <a:lstStyle/>
          <a:p>
            <a:pPr algn="ctr"/>
            <a:r>
              <a:rPr lang="en-US" dirty="0"/>
              <a:t>JOURNEY six</a:t>
            </a:r>
          </a:p>
        </p:txBody>
      </p:sp>
      <p:sp>
        <p:nvSpPr>
          <p:cNvPr id="3" name="Text Placeholder 1">
            <a:extLst>
              <a:ext uri="{FF2B5EF4-FFF2-40B4-BE49-F238E27FC236}">
                <a16:creationId xmlns:a16="http://schemas.microsoft.com/office/drawing/2014/main" id="{6E0348D1-1D23-4ACE-8C55-F8530038EFD9}"/>
              </a:ext>
            </a:extLst>
          </p:cNvPr>
          <p:cNvSpPr txBox="1">
            <a:spLocks/>
          </p:cNvSpPr>
          <p:nvPr/>
        </p:nvSpPr>
        <p:spPr>
          <a:xfrm>
            <a:off x="2567608" y="3137708"/>
            <a:ext cx="7056784"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Channel Transfers </a:t>
            </a:r>
          </a:p>
          <a:p>
            <a:pPr algn="ctr"/>
            <a:r>
              <a:rPr lang="en-US" sz="2000" dirty="0"/>
              <a:t>&amp; payment</a:t>
            </a:r>
          </a:p>
          <a:p>
            <a:pPr algn="ctr"/>
            <a:r>
              <a:rPr lang="en-US" sz="2000" dirty="0"/>
              <a:t>(SCENARIOs two &amp; ten)</a:t>
            </a:r>
          </a:p>
        </p:txBody>
      </p:sp>
      <p:sp>
        <p:nvSpPr>
          <p:cNvPr id="4" name="Text Placeholder 1">
            <a:extLst>
              <a:ext uri="{FF2B5EF4-FFF2-40B4-BE49-F238E27FC236}">
                <a16:creationId xmlns:a16="http://schemas.microsoft.com/office/drawing/2014/main" id="{C5402749-B9B9-455F-8452-9FAAC5BA84DB}"/>
              </a:ext>
            </a:extLst>
          </p:cNvPr>
          <p:cNvSpPr txBox="1">
            <a:spLocks/>
          </p:cNvSpPr>
          <p:nvPr/>
        </p:nvSpPr>
        <p:spPr>
          <a:xfrm>
            <a:off x="3189842" y="1481288"/>
            <a:ext cx="5812316"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VOICE &amp; OMNI CHANNEL</a:t>
            </a:r>
          </a:p>
        </p:txBody>
      </p:sp>
    </p:spTree>
    <p:extLst>
      <p:ext uri="{BB962C8B-B14F-4D97-AF65-F5344CB8AC3E}">
        <p14:creationId xmlns:p14="http://schemas.microsoft.com/office/powerpoint/2010/main" val="52398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3BDB70E0-BE4A-4319-8ABA-57D675E15ADB}"/>
              </a:ext>
            </a:extLst>
          </p:cNvPr>
          <p:cNvPicPr>
            <a:picLocks noChangeAspect="1"/>
          </p:cNvPicPr>
          <p:nvPr/>
        </p:nvPicPr>
        <p:blipFill>
          <a:blip r:embed="rId3"/>
          <a:stretch>
            <a:fillRect/>
          </a:stretch>
        </p:blipFill>
        <p:spPr>
          <a:xfrm>
            <a:off x="54460" y="1576796"/>
            <a:ext cx="1480781" cy="1781424"/>
          </a:xfrm>
          <a:prstGeom prst="rect">
            <a:avLst/>
          </a:prstGeom>
        </p:spPr>
      </p:pic>
      <p:cxnSp>
        <p:nvCxnSpPr>
          <p:cNvPr id="60" name="Straight Connector 59">
            <a:extLst>
              <a:ext uri="{FF2B5EF4-FFF2-40B4-BE49-F238E27FC236}">
                <a16:creationId xmlns:a16="http://schemas.microsoft.com/office/drawing/2014/main" id="{14A107A9-3F87-4B70-A356-E6738B2DD02A}"/>
              </a:ext>
            </a:extLst>
          </p:cNvPr>
          <p:cNvCxnSpPr>
            <a:cxnSpLocks/>
          </p:cNvCxnSpPr>
          <p:nvPr/>
        </p:nvCxnSpPr>
        <p:spPr>
          <a:xfrm flipH="1" flipV="1">
            <a:off x="4945630"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922FAB-A66C-470B-BA9E-E1336CD6A4B4}"/>
              </a:ext>
            </a:extLst>
          </p:cNvPr>
          <p:cNvCxnSpPr>
            <a:cxnSpLocks/>
          </p:cNvCxnSpPr>
          <p:nvPr/>
        </p:nvCxnSpPr>
        <p:spPr>
          <a:xfrm>
            <a:off x="6570907" y="2993615"/>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A27F2C-8F59-4643-9663-2C8317B7BC9B}"/>
              </a:ext>
            </a:extLst>
          </p:cNvPr>
          <p:cNvCxnSpPr>
            <a:cxnSpLocks/>
          </p:cNvCxnSpPr>
          <p:nvPr/>
        </p:nvCxnSpPr>
        <p:spPr>
          <a:xfrm>
            <a:off x="3509004"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EC95E-E9C2-5648-9FE8-CD688B692A50}"/>
              </a:ext>
            </a:extLst>
          </p:cNvPr>
          <p:cNvSpPr>
            <a:spLocks noGrp="1"/>
          </p:cNvSpPr>
          <p:nvPr>
            <p:ph type="title"/>
          </p:nvPr>
        </p:nvSpPr>
        <p:spPr>
          <a:xfrm>
            <a:off x="12701" y="2"/>
            <a:ext cx="11435552" cy="1077383"/>
          </a:xfrm>
        </p:spPr>
        <p:txBody>
          <a:bodyPr>
            <a:normAutofit/>
          </a:bodyPr>
          <a:lstStyle/>
          <a:p>
            <a:r>
              <a:rPr lang="en-US" sz="2800" dirty="0"/>
              <a:t>Journey 6: Channel Transfers &amp; Payment</a:t>
            </a:r>
          </a:p>
        </p:txBody>
      </p:sp>
      <p:cxnSp>
        <p:nvCxnSpPr>
          <p:cNvPr id="23" name="Straight Connector 22">
            <a:extLst>
              <a:ext uri="{FF2B5EF4-FFF2-40B4-BE49-F238E27FC236}">
                <a16:creationId xmlns:a16="http://schemas.microsoft.com/office/drawing/2014/main" id="{A4962522-DCD6-47A5-BD20-A78970AA786C}"/>
              </a:ext>
            </a:extLst>
          </p:cNvPr>
          <p:cNvCxnSpPr>
            <a:cxnSpLocks/>
            <a:endCxn id="49" idx="1"/>
          </p:cNvCxnSpPr>
          <p:nvPr/>
        </p:nvCxnSpPr>
        <p:spPr>
          <a:xfrm>
            <a:off x="148797" y="3645335"/>
            <a:ext cx="10677411" cy="12005"/>
          </a:xfrm>
          <a:prstGeom prst="line">
            <a:avLst/>
          </a:prstGeom>
          <a:noFill/>
          <a:ln w="28575" cap="flat" cmpd="sng" algn="ctr">
            <a:solidFill>
              <a:sysClr val="window" lastClr="FFFFFF">
                <a:lumMod val="50000"/>
              </a:sysClr>
            </a:solidFill>
            <a:prstDash val="dash"/>
            <a:miter lim="800000"/>
            <a:headEnd type="oval" w="med" len="med"/>
            <a:tailEnd type="triangle" w="med" len="med"/>
          </a:ln>
          <a:effectLst/>
        </p:spPr>
      </p:cxnSp>
      <p:cxnSp>
        <p:nvCxnSpPr>
          <p:cNvPr id="25" name="Straight Connector 24">
            <a:extLst>
              <a:ext uri="{FF2B5EF4-FFF2-40B4-BE49-F238E27FC236}">
                <a16:creationId xmlns:a16="http://schemas.microsoft.com/office/drawing/2014/main" id="{6FB8D1D6-16B3-4FF4-92CB-A5EFCD57C90B}"/>
              </a:ext>
            </a:extLst>
          </p:cNvPr>
          <p:cNvCxnSpPr>
            <a:cxnSpLocks/>
          </p:cNvCxnSpPr>
          <p:nvPr/>
        </p:nvCxnSpPr>
        <p:spPr>
          <a:xfrm>
            <a:off x="1984626"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8DC2900-6DF2-4A20-8D2A-94DA5BC70B1A}"/>
              </a:ext>
            </a:extLst>
          </p:cNvPr>
          <p:cNvSpPr/>
          <p:nvPr/>
        </p:nvSpPr>
        <p:spPr>
          <a:xfrm>
            <a:off x="1781426"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1</a:t>
            </a:r>
          </a:p>
        </p:txBody>
      </p:sp>
      <p:sp>
        <p:nvSpPr>
          <p:cNvPr id="34" name="Oval 33">
            <a:extLst>
              <a:ext uri="{FF2B5EF4-FFF2-40B4-BE49-F238E27FC236}">
                <a16:creationId xmlns:a16="http://schemas.microsoft.com/office/drawing/2014/main" id="{284461C5-3570-4389-9897-68B4952D017D}"/>
              </a:ext>
            </a:extLst>
          </p:cNvPr>
          <p:cNvSpPr/>
          <p:nvPr/>
        </p:nvSpPr>
        <p:spPr>
          <a:xfrm>
            <a:off x="3318783"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2</a:t>
            </a:r>
          </a:p>
        </p:txBody>
      </p:sp>
      <p:sp>
        <p:nvSpPr>
          <p:cNvPr id="40" name="Oval 39">
            <a:extLst>
              <a:ext uri="{FF2B5EF4-FFF2-40B4-BE49-F238E27FC236}">
                <a16:creationId xmlns:a16="http://schemas.microsoft.com/office/drawing/2014/main" id="{E15D2EC5-97C4-44AF-911E-772B81AB534B}"/>
              </a:ext>
            </a:extLst>
          </p:cNvPr>
          <p:cNvSpPr/>
          <p:nvPr/>
        </p:nvSpPr>
        <p:spPr>
          <a:xfrm>
            <a:off x="4730610"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3</a:t>
            </a:r>
          </a:p>
        </p:txBody>
      </p:sp>
      <p:sp>
        <p:nvSpPr>
          <p:cNvPr id="46" name="Oval 45">
            <a:extLst>
              <a:ext uri="{FF2B5EF4-FFF2-40B4-BE49-F238E27FC236}">
                <a16:creationId xmlns:a16="http://schemas.microsoft.com/office/drawing/2014/main" id="{0F53FD44-59B8-4499-9B7E-E4A009DC10F6}"/>
              </a:ext>
            </a:extLst>
          </p:cNvPr>
          <p:cNvSpPr/>
          <p:nvPr/>
        </p:nvSpPr>
        <p:spPr>
          <a:xfrm>
            <a:off x="6370288"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4</a:t>
            </a:r>
          </a:p>
        </p:txBody>
      </p:sp>
      <p:pic>
        <p:nvPicPr>
          <p:cNvPr id="49" name="Picture 48">
            <a:extLst>
              <a:ext uri="{FF2B5EF4-FFF2-40B4-BE49-F238E27FC236}">
                <a16:creationId xmlns:a16="http://schemas.microsoft.com/office/drawing/2014/main" id="{CEB5F51B-DCD4-47B6-B735-AAF8CD83E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6209" y="3172052"/>
            <a:ext cx="977111" cy="970576"/>
          </a:xfrm>
          <a:prstGeom prst="rect">
            <a:avLst/>
          </a:prstGeom>
        </p:spPr>
      </p:pic>
      <p:sp>
        <p:nvSpPr>
          <p:cNvPr id="50" name="Rectangle 49">
            <a:extLst>
              <a:ext uri="{FF2B5EF4-FFF2-40B4-BE49-F238E27FC236}">
                <a16:creationId xmlns:a16="http://schemas.microsoft.com/office/drawing/2014/main" id="{B3481251-0776-4D4C-8B2E-0EE9AAF00D62}"/>
              </a:ext>
            </a:extLst>
          </p:cNvPr>
          <p:cNvSpPr/>
          <p:nvPr/>
        </p:nvSpPr>
        <p:spPr>
          <a:xfrm>
            <a:off x="10594404" y="2140555"/>
            <a:ext cx="1330105" cy="83099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AD"/>
                </a:solidFill>
                <a:effectLst/>
                <a:uLnTx/>
                <a:uFillTx/>
                <a:latin typeface="Verdana"/>
                <a:ea typeface="+mn-ea"/>
                <a:cs typeface="+mn-cs"/>
              </a:rPr>
              <a:t>Customer query resolved</a:t>
            </a:r>
          </a:p>
        </p:txBody>
      </p:sp>
      <p:sp>
        <p:nvSpPr>
          <p:cNvPr id="6" name="Rectangle 5">
            <a:extLst>
              <a:ext uri="{FF2B5EF4-FFF2-40B4-BE49-F238E27FC236}">
                <a16:creationId xmlns:a16="http://schemas.microsoft.com/office/drawing/2014/main" id="{B5BB0466-E92B-42CD-AC41-BB763B287392}"/>
              </a:ext>
            </a:extLst>
          </p:cNvPr>
          <p:cNvSpPr/>
          <p:nvPr/>
        </p:nvSpPr>
        <p:spPr>
          <a:xfrm>
            <a:off x="113163" y="6591118"/>
            <a:ext cx="297549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Photos by </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BBH Singapore</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 on </a:t>
            </a:r>
            <a:r>
              <a:rPr kumimoji="0" lang="en-GB" sz="800" b="0" i="0" u="none" strike="noStrike" kern="1200" cap="none" spc="0" normalizeH="0" baseline="0" noProof="0" dirty="0" err="1">
                <a:ln>
                  <a:noFill/>
                </a:ln>
                <a:solidFill>
                  <a:srgbClr val="ECECEC">
                    <a:lumMod val="50000"/>
                  </a:srgbClr>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Unsplash</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 &amp; </a:t>
            </a:r>
            <a:r>
              <a:rPr kumimoji="0" lang="en-GB" sz="800" b="1" i="0" u="none" strike="noStrike" kern="1200" cap="none" spc="0" normalizeH="0" baseline="0" noProof="0" dirty="0">
                <a:ln>
                  <a:noFill/>
                </a:ln>
                <a:solidFill>
                  <a:srgbClr val="ECECEC">
                    <a:lumMod val="50000"/>
                  </a:srgbClr>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Mikhail </a:t>
            </a:r>
            <a:r>
              <a:rPr kumimoji="0" lang="en-GB" sz="800" b="1" i="0" u="none" strike="noStrike" kern="1200" cap="none" spc="0" normalizeH="0" baseline="0" noProof="0" dirty="0" err="1">
                <a:ln>
                  <a:noFill/>
                </a:ln>
                <a:solidFill>
                  <a:srgbClr val="ECECEC">
                    <a:lumMod val="50000"/>
                  </a:srgbClr>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Nilov</a:t>
            </a:r>
            <a:r>
              <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rPr>
              <a:t> from </a:t>
            </a:r>
            <a:r>
              <a:rPr kumimoji="0" lang="en-GB" sz="800" b="1" i="0" u="none" strike="noStrike" kern="1200" cap="none" spc="0" normalizeH="0" baseline="0" noProof="0" dirty="0" err="1">
                <a:ln>
                  <a:noFill/>
                </a:ln>
                <a:solidFill>
                  <a:srgbClr val="ECECEC">
                    <a:lumMod val="50000"/>
                  </a:srgbClr>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Pexels</a:t>
            </a:r>
            <a:endParaRPr kumimoji="0" lang="en-GB" sz="800" b="0" i="0" u="none" strike="noStrike" kern="1200" cap="none" spc="0" normalizeH="0" baseline="0" noProof="0" dirty="0">
              <a:ln>
                <a:noFill/>
              </a:ln>
              <a:solidFill>
                <a:srgbClr val="ECECEC">
                  <a:lumMod val="50000"/>
                </a:srgbClr>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ECECEC">
                  <a:lumMod val="50000"/>
                </a:srgbClr>
              </a:solidFill>
              <a:effectLst/>
              <a:uLnTx/>
              <a:uFillTx/>
              <a:latin typeface="Verdana"/>
              <a:ea typeface="+mn-ea"/>
              <a:cs typeface="+mn-cs"/>
            </a:endParaRPr>
          </a:p>
        </p:txBody>
      </p:sp>
      <p:sp>
        <p:nvSpPr>
          <p:cNvPr id="7" name="Rectangle 6">
            <a:extLst>
              <a:ext uri="{FF2B5EF4-FFF2-40B4-BE49-F238E27FC236}">
                <a16:creationId xmlns:a16="http://schemas.microsoft.com/office/drawing/2014/main" id="{0F82C250-5C1D-4A7B-8E65-F0C7CAC4E3B2}"/>
              </a:ext>
            </a:extLst>
          </p:cNvPr>
          <p:cNvSpPr/>
          <p:nvPr/>
        </p:nvSpPr>
        <p:spPr>
          <a:xfrm>
            <a:off x="476216" y="6388722"/>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0" i="0" u="none" strike="noStrike" kern="1200" cap="none" spc="0" normalizeH="0" baseline="0" noProof="0" dirty="0">
                <a:ln>
                  <a:noFill/>
                </a:ln>
                <a:solidFill>
                  <a:srgbClr val="1A1A1A"/>
                </a:solidFill>
                <a:effectLst/>
                <a:uLnTx/>
                <a:uFillTx/>
                <a:latin typeface="-apple-system"/>
                <a:ea typeface="+mn-ea"/>
                <a:cs typeface="+mn-cs"/>
              </a:rPr>
            </a:br>
            <a:endParaRPr kumimoji="0" lang="en-GB" sz="1800" b="0" i="0" u="none" strike="noStrike" kern="1200" cap="none" spc="0" normalizeH="0" baseline="0" noProof="0" dirty="0">
              <a:ln>
                <a:noFill/>
              </a:ln>
              <a:solidFill>
                <a:prstClr val="black"/>
              </a:solidFill>
              <a:effectLst/>
              <a:uLnTx/>
              <a:uFillTx/>
              <a:latin typeface="Verdana"/>
              <a:ea typeface="+mn-ea"/>
              <a:cs typeface="+mn-cs"/>
            </a:endParaRPr>
          </a:p>
        </p:txBody>
      </p:sp>
      <p:pic>
        <p:nvPicPr>
          <p:cNvPr id="12" name="Picture 11">
            <a:extLst>
              <a:ext uri="{FF2B5EF4-FFF2-40B4-BE49-F238E27FC236}">
                <a16:creationId xmlns:a16="http://schemas.microsoft.com/office/drawing/2014/main" id="{19D48F52-ED6A-4A78-A7B6-D37B0CA2F270}"/>
              </a:ext>
            </a:extLst>
          </p:cNvPr>
          <p:cNvPicPr>
            <a:picLocks noChangeAspect="1"/>
          </p:cNvPicPr>
          <p:nvPr/>
        </p:nvPicPr>
        <p:blipFill>
          <a:blip r:embed="rId9"/>
          <a:stretch>
            <a:fillRect/>
          </a:stretch>
        </p:blipFill>
        <p:spPr>
          <a:xfrm>
            <a:off x="126882" y="3938832"/>
            <a:ext cx="1390606" cy="1922387"/>
          </a:xfrm>
          <a:prstGeom prst="rect">
            <a:avLst/>
          </a:prstGeom>
        </p:spPr>
      </p:pic>
      <p:pic>
        <p:nvPicPr>
          <p:cNvPr id="18" name="Picture 17">
            <a:extLst>
              <a:ext uri="{FF2B5EF4-FFF2-40B4-BE49-F238E27FC236}">
                <a16:creationId xmlns:a16="http://schemas.microsoft.com/office/drawing/2014/main" id="{DC6024E5-82A3-447F-A2B5-8C1C44FD83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19547" y="2223329"/>
            <a:ext cx="919625" cy="919625"/>
          </a:xfrm>
          <a:prstGeom prst="rect">
            <a:avLst/>
          </a:prstGeom>
        </p:spPr>
      </p:pic>
      <p:sp>
        <p:nvSpPr>
          <p:cNvPr id="30" name="Rectangle 29">
            <a:extLst>
              <a:ext uri="{FF2B5EF4-FFF2-40B4-BE49-F238E27FC236}">
                <a16:creationId xmlns:a16="http://schemas.microsoft.com/office/drawing/2014/main" id="{2400AAA0-AA97-4CE1-9B29-1793DEC67409}"/>
              </a:ext>
            </a:extLst>
          </p:cNvPr>
          <p:cNvSpPr/>
          <p:nvPr/>
        </p:nvSpPr>
        <p:spPr>
          <a:xfrm>
            <a:off x="1208124" y="1308348"/>
            <a:ext cx="1558163" cy="83099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Customer initiates a Virtual Chat session from website</a:t>
            </a:r>
            <a:endParaRPr kumimoji="0" lang="en-US" sz="1200" b="0" i="0" u="none" strike="noStrike" kern="1200" cap="none" spc="0" normalizeH="0" baseline="0" noProof="0" dirty="0">
              <a:ln>
                <a:noFill/>
              </a:ln>
              <a:solidFill>
                <a:srgbClr val="0070AD"/>
              </a:solidFill>
              <a:effectLst/>
              <a:uLnTx/>
              <a:uFillTx/>
              <a:latin typeface="Verdana"/>
              <a:ea typeface="+mn-ea"/>
              <a:cs typeface="+mn-cs"/>
            </a:endParaRPr>
          </a:p>
        </p:txBody>
      </p:sp>
      <p:sp>
        <p:nvSpPr>
          <p:cNvPr id="31" name="Rectangle 30">
            <a:extLst>
              <a:ext uri="{FF2B5EF4-FFF2-40B4-BE49-F238E27FC236}">
                <a16:creationId xmlns:a16="http://schemas.microsoft.com/office/drawing/2014/main" id="{22BC58A5-770E-4CD8-9E14-7DDF342CCE25}"/>
              </a:ext>
            </a:extLst>
          </p:cNvPr>
          <p:cNvSpPr/>
          <p:nvPr/>
        </p:nvSpPr>
        <p:spPr>
          <a:xfrm>
            <a:off x="2829573" y="4656110"/>
            <a:ext cx="1558163" cy="646331"/>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Customer is connected to a VA</a:t>
            </a:r>
            <a:endParaRPr kumimoji="0" lang="en-US" sz="1200" b="0" i="0" u="none" strike="noStrike" kern="1200" cap="none" spc="0" normalizeH="0" baseline="0" noProof="0" dirty="0">
              <a:ln>
                <a:noFill/>
              </a:ln>
              <a:solidFill>
                <a:srgbClr val="0070AD"/>
              </a:solidFill>
              <a:effectLst/>
              <a:uLnTx/>
              <a:uFillTx/>
              <a:latin typeface="Verdana"/>
              <a:ea typeface="+mn-ea"/>
              <a:cs typeface="+mn-cs"/>
            </a:endParaRPr>
          </a:p>
        </p:txBody>
      </p:sp>
      <p:cxnSp>
        <p:nvCxnSpPr>
          <p:cNvPr id="39" name="Straight Connector 38">
            <a:extLst>
              <a:ext uri="{FF2B5EF4-FFF2-40B4-BE49-F238E27FC236}">
                <a16:creationId xmlns:a16="http://schemas.microsoft.com/office/drawing/2014/main" id="{4F55C891-C343-46C4-AA8D-FA0DAF7543BF}"/>
              </a:ext>
            </a:extLst>
          </p:cNvPr>
          <p:cNvCxnSpPr>
            <a:cxnSpLocks/>
          </p:cNvCxnSpPr>
          <p:nvPr/>
        </p:nvCxnSpPr>
        <p:spPr>
          <a:xfrm>
            <a:off x="8260569" y="2990969"/>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6794E38-4FC2-4733-99D3-DE7AEFF39D98}"/>
              </a:ext>
            </a:extLst>
          </p:cNvPr>
          <p:cNvSpPr/>
          <p:nvPr/>
        </p:nvSpPr>
        <p:spPr>
          <a:xfrm>
            <a:off x="8059950" y="3411726"/>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5</a:t>
            </a:r>
          </a:p>
        </p:txBody>
      </p:sp>
      <p:sp>
        <p:nvSpPr>
          <p:cNvPr id="55" name="Rectangle 54">
            <a:extLst>
              <a:ext uri="{FF2B5EF4-FFF2-40B4-BE49-F238E27FC236}">
                <a16:creationId xmlns:a16="http://schemas.microsoft.com/office/drawing/2014/main" id="{558D3EB6-E6D3-4092-B5DE-E905A1EE1077}"/>
              </a:ext>
            </a:extLst>
          </p:cNvPr>
          <p:cNvSpPr/>
          <p:nvPr/>
        </p:nvSpPr>
        <p:spPr>
          <a:xfrm>
            <a:off x="1490341" y="4293096"/>
            <a:ext cx="993797"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Website</a:t>
            </a:r>
          </a:p>
        </p:txBody>
      </p:sp>
      <p:sp>
        <p:nvSpPr>
          <p:cNvPr id="57" name="Rectangle 56">
            <a:extLst>
              <a:ext uri="{FF2B5EF4-FFF2-40B4-BE49-F238E27FC236}">
                <a16:creationId xmlns:a16="http://schemas.microsoft.com/office/drawing/2014/main" id="{A8B4D0B1-DBB2-40B2-8FD5-B4459DD68F28}"/>
              </a:ext>
            </a:extLst>
          </p:cNvPr>
          <p:cNvSpPr/>
          <p:nvPr/>
        </p:nvSpPr>
        <p:spPr>
          <a:xfrm>
            <a:off x="3281200" y="4317913"/>
            <a:ext cx="460767"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VA</a:t>
            </a:r>
          </a:p>
        </p:txBody>
      </p:sp>
      <p:sp>
        <p:nvSpPr>
          <p:cNvPr id="58" name="Rectangle 57">
            <a:extLst>
              <a:ext uri="{FF2B5EF4-FFF2-40B4-BE49-F238E27FC236}">
                <a16:creationId xmlns:a16="http://schemas.microsoft.com/office/drawing/2014/main" id="{3FD7124B-A9AC-467D-8FAF-4E1F541789F1}"/>
              </a:ext>
            </a:extLst>
          </p:cNvPr>
          <p:cNvSpPr/>
          <p:nvPr/>
        </p:nvSpPr>
        <p:spPr>
          <a:xfrm>
            <a:off x="4585595" y="4291666"/>
            <a:ext cx="720069"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ID&amp;V</a:t>
            </a:r>
          </a:p>
        </p:txBody>
      </p:sp>
      <p:sp>
        <p:nvSpPr>
          <p:cNvPr id="65" name="Rectangle 64">
            <a:extLst>
              <a:ext uri="{FF2B5EF4-FFF2-40B4-BE49-F238E27FC236}">
                <a16:creationId xmlns:a16="http://schemas.microsoft.com/office/drawing/2014/main" id="{645BF66C-C4EC-4A47-8BF2-08E5782F21A6}"/>
              </a:ext>
            </a:extLst>
          </p:cNvPr>
          <p:cNvSpPr/>
          <p:nvPr/>
        </p:nvSpPr>
        <p:spPr>
          <a:xfrm>
            <a:off x="6240528" y="4313665"/>
            <a:ext cx="660758"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Chat</a:t>
            </a:r>
          </a:p>
        </p:txBody>
      </p:sp>
      <p:grpSp>
        <p:nvGrpSpPr>
          <p:cNvPr id="72" name="Group 71">
            <a:extLst>
              <a:ext uri="{FF2B5EF4-FFF2-40B4-BE49-F238E27FC236}">
                <a16:creationId xmlns:a16="http://schemas.microsoft.com/office/drawing/2014/main" id="{3A08975F-41B4-4F1D-A47A-B6BAFDAA4A36}"/>
              </a:ext>
            </a:extLst>
          </p:cNvPr>
          <p:cNvGrpSpPr/>
          <p:nvPr/>
        </p:nvGrpSpPr>
        <p:grpSpPr>
          <a:xfrm>
            <a:off x="5915161" y="2000921"/>
            <a:ext cx="1311492" cy="929001"/>
            <a:chOff x="4019189" y="1997658"/>
            <a:chExt cx="1311492" cy="929001"/>
          </a:xfrm>
        </p:grpSpPr>
        <p:pic>
          <p:nvPicPr>
            <p:cNvPr id="73" name="Picture 72">
              <a:extLst>
                <a:ext uri="{FF2B5EF4-FFF2-40B4-BE49-F238E27FC236}">
                  <a16:creationId xmlns:a16="http://schemas.microsoft.com/office/drawing/2014/main" id="{A288D2C7-CF94-4ABE-A6EB-B076E980F9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19189" y="1997658"/>
              <a:ext cx="818000" cy="818000"/>
            </a:xfrm>
            <a:prstGeom prst="rect">
              <a:avLst/>
            </a:prstGeom>
          </p:spPr>
        </p:pic>
        <p:pic>
          <p:nvPicPr>
            <p:cNvPr id="74" name="Graphic 73" descr="Call center with solid fill">
              <a:extLst>
                <a:ext uri="{FF2B5EF4-FFF2-40B4-BE49-F238E27FC236}">
                  <a16:creationId xmlns:a16="http://schemas.microsoft.com/office/drawing/2014/main" id="{2669F672-0DBD-4D76-BDBE-7714671017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6281" y="2012259"/>
              <a:ext cx="914400" cy="914400"/>
            </a:xfrm>
            <a:prstGeom prst="rect">
              <a:avLst/>
            </a:prstGeom>
          </p:spPr>
        </p:pic>
      </p:grpSp>
      <p:sp>
        <p:nvSpPr>
          <p:cNvPr id="77" name="Rectangle 76">
            <a:extLst>
              <a:ext uri="{FF2B5EF4-FFF2-40B4-BE49-F238E27FC236}">
                <a16:creationId xmlns:a16="http://schemas.microsoft.com/office/drawing/2014/main" id="{BFAAC143-C598-456A-823F-B649F5776E8F}"/>
              </a:ext>
            </a:extLst>
          </p:cNvPr>
          <p:cNvSpPr/>
          <p:nvPr/>
        </p:nvSpPr>
        <p:spPr>
          <a:xfrm>
            <a:off x="7406000" y="4301489"/>
            <a:ext cx="1790876"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Secure PCI Site</a:t>
            </a:r>
          </a:p>
        </p:txBody>
      </p:sp>
      <p:sp>
        <p:nvSpPr>
          <p:cNvPr id="78" name="Rectangle 77">
            <a:extLst>
              <a:ext uri="{FF2B5EF4-FFF2-40B4-BE49-F238E27FC236}">
                <a16:creationId xmlns:a16="http://schemas.microsoft.com/office/drawing/2014/main" id="{78B888E5-AF8D-45A6-BC3B-625CC8FE1543}"/>
              </a:ext>
            </a:extLst>
          </p:cNvPr>
          <p:cNvSpPr/>
          <p:nvPr/>
        </p:nvSpPr>
        <p:spPr>
          <a:xfrm>
            <a:off x="7406000" y="4697499"/>
            <a:ext cx="1951208" cy="646331"/>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Agent sends URL to make payment on a secure PCI site</a:t>
            </a:r>
          </a:p>
        </p:txBody>
      </p:sp>
      <p:pic>
        <p:nvPicPr>
          <p:cNvPr id="80" name="Picture 79">
            <a:extLst>
              <a:ext uri="{FF2B5EF4-FFF2-40B4-BE49-F238E27FC236}">
                <a16:creationId xmlns:a16="http://schemas.microsoft.com/office/drawing/2014/main" id="{4C8B8E19-1D74-47A8-A49B-347C0C512E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37922" y="1721534"/>
            <a:ext cx="408187" cy="357536"/>
          </a:xfrm>
          <a:prstGeom prst="rect">
            <a:avLst/>
          </a:prstGeom>
        </p:spPr>
      </p:pic>
      <p:pic>
        <p:nvPicPr>
          <p:cNvPr id="81" name="Picture 80">
            <a:extLst>
              <a:ext uri="{FF2B5EF4-FFF2-40B4-BE49-F238E27FC236}">
                <a16:creationId xmlns:a16="http://schemas.microsoft.com/office/drawing/2014/main" id="{8ECAD277-9EF2-4D44-B01E-082B47CA9CD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22391" y="2078362"/>
            <a:ext cx="919625" cy="919625"/>
          </a:xfrm>
          <a:prstGeom prst="rect">
            <a:avLst/>
          </a:prstGeom>
        </p:spPr>
      </p:pic>
      <p:cxnSp>
        <p:nvCxnSpPr>
          <p:cNvPr id="82" name="Straight Connector 81">
            <a:extLst>
              <a:ext uri="{FF2B5EF4-FFF2-40B4-BE49-F238E27FC236}">
                <a16:creationId xmlns:a16="http://schemas.microsoft.com/office/drawing/2014/main" id="{7BCC4DCC-19D8-4A02-8470-A8B6B5802576}"/>
              </a:ext>
            </a:extLst>
          </p:cNvPr>
          <p:cNvCxnSpPr>
            <a:cxnSpLocks/>
          </p:cNvCxnSpPr>
          <p:nvPr/>
        </p:nvCxnSpPr>
        <p:spPr>
          <a:xfrm>
            <a:off x="10083586" y="2990969"/>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88914B09-8777-4AA2-94C2-5F20BA8B1199}"/>
              </a:ext>
            </a:extLst>
          </p:cNvPr>
          <p:cNvSpPr/>
          <p:nvPr/>
        </p:nvSpPr>
        <p:spPr>
          <a:xfrm>
            <a:off x="9882967" y="3411726"/>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AD"/>
                </a:solidFill>
                <a:effectLst/>
                <a:uLnTx/>
                <a:uFillTx/>
                <a:latin typeface="Verdana"/>
                <a:ea typeface="+mn-ea"/>
                <a:cs typeface="+mn-cs"/>
              </a:rPr>
              <a:t>6</a:t>
            </a:r>
          </a:p>
        </p:txBody>
      </p:sp>
      <p:pic>
        <p:nvPicPr>
          <p:cNvPr id="5122" name="Picture 2" descr="Chatbot icon PNG and SVG Vector Free Download">
            <a:extLst>
              <a:ext uri="{FF2B5EF4-FFF2-40B4-BE49-F238E27FC236}">
                <a16:creationId xmlns:a16="http://schemas.microsoft.com/office/drawing/2014/main" id="{F97D021B-6243-4297-A929-D8D054130DE3}"/>
              </a:ext>
            </a:extLst>
          </p:cNvPr>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3069" y="2050205"/>
            <a:ext cx="867951" cy="848833"/>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17BC6BEF-EF6E-4C12-BC4A-67A87140CB04}"/>
              </a:ext>
            </a:extLst>
          </p:cNvPr>
          <p:cNvSpPr/>
          <p:nvPr/>
        </p:nvSpPr>
        <p:spPr>
          <a:xfrm>
            <a:off x="9357208" y="4680478"/>
            <a:ext cx="1507636" cy="46166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Agent wraps up the chat session</a:t>
            </a:r>
          </a:p>
        </p:txBody>
      </p:sp>
      <p:sp>
        <p:nvSpPr>
          <p:cNvPr id="90" name="Rectangle 89">
            <a:extLst>
              <a:ext uri="{FF2B5EF4-FFF2-40B4-BE49-F238E27FC236}">
                <a16:creationId xmlns:a16="http://schemas.microsoft.com/office/drawing/2014/main" id="{31A6ABB3-E47B-492B-88B2-91907B87EFC1}"/>
              </a:ext>
            </a:extLst>
          </p:cNvPr>
          <p:cNvSpPr/>
          <p:nvPr/>
        </p:nvSpPr>
        <p:spPr>
          <a:xfrm>
            <a:off x="9753207" y="4291409"/>
            <a:ext cx="660758"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0AD"/>
                </a:solidFill>
                <a:effectLst/>
                <a:uLnTx/>
                <a:uFillTx/>
                <a:latin typeface="Verdana"/>
                <a:ea typeface="+mn-ea"/>
                <a:cs typeface="+mn-cs"/>
              </a:rPr>
              <a:t>Chat</a:t>
            </a:r>
          </a:p>
        </p:txBody>
      </p:sp>
      <p:sp>
        <p:nvSpPr>
          <p:cNvPr id="92" name="Rectangle 91">
            <a:extLst>
              <a:ext uri="{FF2B5EF4-FFF2-40B4-BE49-F238E27FC236}">
                <a16:creationId xmlns:a16="http://schemas.microsoft.com/office/drawing/2014/main" id="{6322E5E0-6926-4FD7-8F49-35FBEA114D99}"/>
              </a:ext>
            </a:extLst>
          </p:cNvPr>
          <p:cNvSpPr/>
          <p:nvPr/>
        </p:nvSpPr>
        <p:spPr>
          <a:xfrm>
            <a:off x="4257473" y="1301679"/>
            <a:ext cx="1332032" cy="646331"/>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Customer completes ID&amp;V</a:t>
            </a:r>
            <a:endParaRPr kumimoji="0" lang="en-US" sz="1200" b="0" i="0" u="none" strike="noStrike" kern="1200" cap="none" spc="0" normalizeH="0" baseline="0" noProof="0" dirty="0">
              <a:ln>
                <a:noFill/>
              </a:ln>
              <a:solidFill>
                <a:srgbClr val="0070AD"/>
              </a:solidFill>
              <a:effectLst/>
              <a:uLnTx/>
              <a:uFillTx/>
              <a:latin typeface="Verdana"/>
              <a:ea typeface="+mn-ea"/>
              <a:cs typeface="+mn-cs"/>
            </a:endParaRPr>
          </a:p>
        </p:txBody>
      </p:sp>
      <p:sp>
        <p:nvSpPr>
          <p:cNvPr id="93" name="Rectangle 92">
            <a:extLst>
              <a:ext uri="{FF2B5EF4-FFF2-40B4-BE49-F238E27FC236}">
                <a16:creationId xmlns:a16="http://schemas.microsoft.com/office/drawing/2014/main" id="{F3D517F7-4B39-4E80-A9AD-23DED053913F}"/>
              </a:ext>
            </a:extLst>
          </p:cNvPr>
          <p:cNvSpPr/>
          <p:nvPr/>
        </p:nvSpPr>
        <p:spPr>
          <a:xfrm>
            <a:off x="5917463" y="4697265"/>
            <a:ext cx="1332032" cy="646331"/>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70AD"/>
                </a:solidFill>
                <a:effectLst/>
                <a:uLnTx/>
                <a:uFillTx/>
                <a:latin typeface="Verdana"/>
                <a:ea typeface="+mn-ea"/>
                <a:cs typeface="+mn-cs"/>
              </a:rPr>
              <a:t>Customer is transferred to an Agent</a:t>
            </a:r>
            <a:endParaRPr kumimoji="0" lang="en-US" sz="1200" b="0" i="0" u="none" strike="noStrike" kern="1200" cap="none" spc="0" normalizeH="0" baseline="0" noProof="0" dirty="0">
              <a:ln>
                <a:noFill/>
              </a:ln>
              <a:solidFill>
                <a:srgbClr val="0070AD"/>
              </a:solidFill>
              <a:effectLst/>
              <a:uLnTx/>
              <a:uFillTx/>
              <a:latin typeface="Verdana"/>
              <a:ea typeface="+mn-ea"/>
              <a:cs typeface="+mn-cs"/>
            </a:endParaRPr>
          </a:p>
        </p:txBody>
      </p:sp>
      <p:grpSp>
        <p:nvGrpSpPr>
          <p:cNvPr id="94" name="Group 93">
            <a:extLst>
              <a:ext uri="{FF2B5EF4-FFF2-40B4-BE49-F238E27FC236}">
                <a16:creationId xmlns:a16="http://schemas.microsoft.com/office/drawing/2014/main" id="{2DF7AE8B-9AF8-406D-AFC3-2F7AB1FD6160}"/>
              </a:ext>
            </a:extLst>
          </p:cNvPr>
          <p:cNvGrpSpPr/>
          <p:nvPr/>
        </p:nvGrpSpPr>
        <p:grpSpPr>
          <a:xfrm>
            <a:off x="9370305" y="2015192"/>
            <a:ext cx="1311492" cy="929001"/>
            <a:chOff x="4019189" y="1997658"/>
            <a:chExt cx="1311492" cy="929001"/>
          </a:xfrm>
        </p:grpSpPr>
        <p:pic>
          <p:nvPicPr>
            <p:cNvPr id="95" name="Picture 94">
              <a:extLst>
                <a:ext uri="{FF2B5EF4-FFF2-40B4-BE49-F238E27FC236}">
                  <a16:creationId xmlns:a16="http://schemas.microsoft.com/office/drawing/2014/main" id="{59DAF87F-643A-419D-9CD4-1C2001717A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19189" y="1997658"/>
              <a:ext cx="818000" cy="818000"/>
            </a:xfrm>
            <a:prstGeom prst="rect">
              <a:avLst/>
            </a:prstGeom>
          </p:spPr>
        </p:pic>
        <p:pic>
          <p:nvPicPr>
            <p:cNvPr id="96" name="Graphic 95" descr="Call center with solid fill">
              <a:extLst>
                <a:ext uri="{FF2B5EF4-FFF2-40B4-BE49-F238E27FC236}">
                  <a16:creationId xmlns:a16="http://schemas.microsoft.com/office/drawing/2014/main" id="{5C1FE5EA-E257-4848-BA46-3EE6F5016B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6281" y="2012259"/>
              <a:ext cx="914400" cy="914400"/>
            </a:xfrm>
            <a:prstGeom prst="rect">
              <a:avLst/>
            </a:prstGeom>
          </p:spPr>
        </p:pic>
      </p:grpSp>
      <p:pic>
        <p:nvPicPr>
          <p:cNvPr id="97" name="Picture 96">
            <a:extLst>
              <a:ext uri="{FF2B5EF4-FFF2-40B4-BE49-F238E27FC236}">
                <a16:creationId xmlns:a16="http://schemas.microsoft.com/office/drawing/2014/main" id="{AAC37881-F087-48AA-9D27-5D3C6360D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0249" y="2170978"/>
            <a:ext cx="594447" cy="590471"/>
          </a:xfrm>
          <a:prstGeom prst="rect">
            <a:avLst/>
          </a:prstGeom>
        </p:spPr>
      </p:pic>
      <p:pic>
        <p:nvPicPr>
          <p:cNvPr id="8" name="Graphic 7" descr="Woman with solid fill">
            <a:extLst>
              <a:ext uri="{FF2B5EF4-FFF2-40B4-BE49-F238E27FC236}">
                <a16:creationId xmlns:a16="http://schemas.microsoft.com/office/drawing/2014/main" id="{F60B04E7-BCA2-431F-8017-1645DA3AC6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10400" y="1887704"/>
            <a:ext cx="914400" cy="914400"/>
          </a:xfrm>
          <a:prstGeom prst="rect">
            <a:avLst/>
          </a:prstGeom>
        </p:spPr>
      </p:pic>
    </p:spTree>
    <p:extLst>
      <p:ext uri="{BB962C8B-B14F-4D97-AF65-F5344CB8AC3E}">
        <p14:creationId xmlns:p14="http://schemas.microsoft.com/office/powerpoint/2010/main" val="296533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5B0-1BE1-426F-BC5D-EAB544C5F710}"/>
              </a:ext>
            </a:extLst>
          </p:cNvPr>
          <p:cNvSpPr txBox="1">
            <a:spLocks/>
          </p:cNvSpPr>
          <p:nvPr/>
        </p:nvSpPr>
        <p:spPr>
          <a:xfrm>
            <a:off x="12700" y="2"/>
            <a:ext cx="11987955" cy="10773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Journey 6: Virtual Assistant Escalation to Agent Chat &amp; Payment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Verdana"/>
                <a:ea typeface="+mj-ea"/>
                <a:cs typeface="+mj-cs"/>
              </a:rPr>
              <a:t>Script</a:t>
            </a:r>
          </a:p>
        </p:txBody>
      </p:sp>
      <p:sp>
        <p:nvSpPr>
          <p:cNvPr id="5" name="Text Placeholder 1">
            <a:extLst>
              <a:ext uri="{FF2B5EF4-FFF2-40B4-BE49-F238E27FC236}">
                <a16:creationId xmlns:a16="http://schemas.microsoft.com/office/drawing/2014/main" id="{DDD260CF-429E-446D-93B3-91671B078BAB}"/>
              </a:ext>
            </a:extLst>
          </p:cNvPr>
          <p:cNvSpPr txBox="1">
            <a:spLocks/>
          </p:cNvSpPr>
          <p:nvPr/>
        </p:nvSpPr>
        <p:spPr>
          <a:xfrm>
            <a:off x="443372" y="1700808"/>
            <a:ext cx="11305256" cy="417618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would like to query her bill and initiates a Virtual Chat session from website and is connected to the Bupa Virtual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Hello</a:t>
            </a:r>
            <a:r>
              <a:rPr lang="en-GB" dirty="0">
                <a:solidFill>
                  <a:prstClr val="black"/>
                </a:solidFill>
                <a:latin typeface="Verdana"/>
              </a:rPr>
              <a:t> and welcome to </a:t>
            </a:r>
            <a:r>
              <a:rPr lang="en-GB" dirty="0" err="1">
                <a:solidFill>
                  <a:prstClr val="black"/>
                </a:solidFill>
                <a:latin typeface="Verdana"/>
              </a:rPr>
              <a:t>bupa</a:t>
            </a:r>
            <a:r>
              <a:rPr lang="en-GB" dirty="0">
                <a:solidFill>
                  <a:prstClr val="black"/>
                </a:solidFill>
                <a:latin typeface="Verdana"/>
              </a:rPr>
              <a:t> healthcare</a:t>
            </a:r>
            <a:r>
              <a:rPr kumimoji="0" lang="en-GB" sz="1200" b="0" i="0" u="none" strike="noStrike" kern="1200" cap="none" spc="0" normalizeH="0" baseline="0" noProof="0" dirty="0">
                <a:ln>
                  <a:noFill/>
                </a:ln>
                <a:solidFill>
                  <a:prstClr val="black"/>
                </a:solidFill>
                <a:effectLst/>
                <a:uLnTx/>
                <a:uFillTx/>
                <a:latin typeface="Verdana"/>
                <a:ea typeface="+mn-ea"/>
                <a:cs typeface="+mn-cs"/>
              </a:rPr>
              <a:t>. How can I help you 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Hello, I’d like to query my bill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Sure, first of all could I please check your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*ID&amp;V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Great, thank you, you are now verified,</a:t>
            </a:r>
            <a:endParaRPr lang="en-GB" dirty="0">
              <a:solidFill>
                <a:prstClr val="black"/>
              </a:solidFill>
              <a:latin typeface="Verdan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VA:	OK , I’ll need to transfer you to one of the Bupa team who can help you with that, someone will be with you shortly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*Connects to an chat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Hi Sally, you’re now chatting with Rob. I can see that you’d like to query your bill. Is that correct?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Yes, I’d like to confirm the amount and make payment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Sure, I can confirm that the outstanding balance is £253.98. Would you like to pay this in full?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Yes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Great, I am going to send you a link </a:t>
            </a:r>
            <a:r>
              <a:rPr lang="en-GB" dirty="0">
                <a:solidFill>
                  <a:prstClr val="black"/>
                </a:solidFill>
                <a:latin typeface="Verdana"/>
              </a:rPr>
              <a:t>to a </a:t>
            </a:r>
            <a:r>
              <a:rPr kumimoji="0" lang="en-GB" sz="1200" b="0" i="0" u="none" strike="noStrike" kern="1200" cap="none" spc="0" normalizeH="0" baseline="0" noProof="0" dirty="0">
                <a:ln>
                  <a:noFill/>
                </a:ln>
                <a:solidFill>
                  <a:prstClr val="black"/>
                </a:solidFill>
                <a:effectLst/>
                <a:uLnTx/>
                <a:uFillTx/>
                <a:latin typeface="Verdana"/>
                <a:ea typeface="+mn-ea"/>
                <a:cs typeface="+mn-cs"/>
              </a:rPr>
              <a:t>secure payments site, you will be given the option to </a:t>
            </a:r>
            <a:br>
              <a:rPr kumimoji="0" lang="en-GB" sz="1200" b="0" i="0" u="none" strike="noStrike" kern="1200" cap="none" spc="0" normalizeH="0" baseline="0" noProof="0" dirty="0">
                <a:ln>
                  <a:noFill/>
                </a:ln>
                <a:solidFill>
                  <a:prstClr val="black"/>
                </a:solidFill>
                <a:effectLst/>
                <a:uLnTx/>
                <a:uFillTx/>
                <a:latin typeface="Verdana"/>
                <a:ea typeface="+mn-ea"/>
                <a:cs typeface="+mn-cs"/>
              </a:rPr>
            </a:br>
            <a:r>
              <a:rPr kumimoji="0" lang="en-GB" sz="1200" b="0" i="0" u="none" strike="noStrike" kern="1200" cap="none" spc="0" normalizeH="0" baseline="0" noProof="0" dirty="0">
                <a:ln>
                  <a:noFill/>
                </a:ln>
                <a:solidFill>
                  <a:prstClr val="black"/>
                </a:solidFill>
                <a:effectLst/>
                <a:uLnTx/>
                <a:uFillTx/>
                <a:latin typeface="Verdana"/>
                <a:ea typeface="+mn-ea"/>
                <a:cs typeface="+mn-cs"/>
              </a:rPr>
              <a:t>	confirm or change the </a:t>
            </a:r>
            <a:r>
              <a:rPr lang="en-GB" dirty="0">
                <a:solidFill>
                  <a:prstClr val="black"/>
                </a:solidFill>
                <a:latin typeface="Verdana"/>
              </a:rPr>
              <a:t>amount </a:t>
            </a:r>
            <a:r>
              <a:rPr kumimoji="0" lang="en-GB" sz="1200" b="0" i="0" u="none" strike="noStrike" kern="1200" cap="none" spc="0" normalizeH="0" baseline="0" noProof="0" dirty="0">
                <a:ln>
                  <a:noFill/>
                </a:ln>
                <a:solidFill>
                  <a:prstClr val="black"/>
                </a:solidFill>
                <a:effectLst/>
                <a:uLnTx/>
                <a:uFillTx/>
                <a:latin typeface="Verdana"/>
                <a:ea typeface="+mn-ea"/>
                <a:cs typeface="+mn-cs"/>
              </a:rPr>
              <a:t>before going ahead with the payment. W</a:t>
            </a:r>
            <a:r>
              <a:rPr lang="en-GB" dirty="0" err="1">
                <a:solidFill>
                  <a:prstClr val="black"/>
                </a:solidFill>
                <a:latin typeface="Verdana"/>
              </a:rPr>
              <a:t>ould</a:t>
            </a:r>
            <a:r>
              <a:rPr lang="en-GB" dirty="0">
                <a:solidFill>
                  <a:prstClr val="black"/>
                </a:solidFill>
                <a:latin typeface="Verdana"/>
              </a:rPr>
              <a:t> you prefer a text or an email with the link?</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Sally	text is great thanks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Rob: 	ok, I have just sent you the link, once you have made payment </a:t>
            </a:r>
            <a:r>
              <a:rPr lang="en-GB" dirty="0">
                <a:solidFill>
                  <a:prstClr val="black"/>
                </a:solidFill>
                <a:latin typeface="Verdana"/>
              </a:rPr>
              <a:t>our systems will be updated and you will see your payment on 		your account either online or via the Bupa Touch app, is that everything for today?</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Sally	yes that’s great, thanks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Verdana"/>
              </a:rPr>
              <a:t>Rob	thank you and goodbye</a:t>
            </a: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Verdana"/>
                <a:ea typeface="+mn-ea"/>
                <a:cs typeface="+mn-cs"/>
              </a:rPr>
              <a:t>*Makes secure payment*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12691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6C9D0C29-8EF3-4C48-9073-3F457AF1F2D4}"/>
              </a:ext>
            </a:extLst>
          </p:cNvPr>
          <p:cNvCxnSpPr>
            <a:cxnSpLocks/>
          </p:cNvCxnSpPr>
          <p:nvPr/>
        </p:nvCxnSpPr>
        <p:spPr>
          <a:xfrm flipH="1" flipV="1">
            <a:off x="9749175"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A107A9-3F87-4B70-A356-E6738B2DD02A}"/>
              </a:ext>
            </a:extLst>
          </p:cNvPr>
          <p:cNvCxnSpPr>
            <a:cxnSpLocks/>
          </p:cNvCxnSpPr>
          <p:nvPr/>
        </p:nvCxnSpPr>
        <p:spPr>
          <a:xfrm flipH="1" flipV="1">
            <a:off x="6263040"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922FAB-A66C-470B-BA9E-E1336CD6A4B4}"/>
              </a:ext>
            </a:extLst>
          </p:cNvPr>
          <p:cNvCxnSpPr>
            <a:cxnSpLocks/>
          </p:cNvCxnSpPr>
          <p:nvPr/>
        </p:nvCxnSpPr>
        <p:spPr>
          <a:xfrm>
            <a:off x="8094491" y="2993615"/>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A27F2C-8F59-4643-9663-2C8317B7BC9B}"/>
              </a:ext>
            </a:extLst>
          </p:cNvPr>
          <p:cNvCxnSpPr>
            <a:cxnSpLocks/>
          </p:cNvCxnSpPr>
          <p:nvPr/>
        </p:nvCxnSpPr>
        <p:spPr>
          <a:xfrm>
            <a:off x="4428233"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EC95E-E9C2-5648-9FE8-CD688B692A50}"/>
              </a:ext>
            </a:extLst>
          </p:cNvPr>
          <p:cNvSpPr>
            <a:spLocks noGrp="1"/>
          </p:cNvSpPr>
          <p:nvPr>
            <p:ph type="title"/>
          </p:nvPr>
        </p:nvSpPr>
        <p:spPr>
          <a:xfrm>
            <a:off x="12701" y="2"/>
            <a:ext cx="11435552" cy="1077383"/>
          </a:xfrm>
        </p:spPr>
        <p:txBody>
          <a:bodyPr>
            <a:normAutofit/>
          </a:bodyPr>
          <a:lstStyle/>
          <a:p>
            <a:r>
              <a:rPr lang="en-US" sz="2800" dirty="0"/>
              <a:t>Journey 1: Query Resolution - Customer Omni-Channel (Supervisor Approval)</a:t>
            </a:r>
          </a:p>
        </p:txBody>
      </p:sp>
      <p:cxnSp>
        <p:nvCxnSpPr>
          <p:cNvPr id="23" name="Straight Connector 22">
            <a:extLst>
              <a:ext uri="{FF2B5EF4-FFF2-40B4-BE49-F238E27FC236}">
                <a16:creationId xmlns:a16="http://schemas.microsoft.com/office/drawing/2014/main" id="{A4962522-DCD6-47A5-BD20-A78970AA786C}"/>
              </a:ext>
            </a:extLst>
          </p:cNvPr>
          <p:cNvCxnSpPr>
            <a:cxnSpLocks/>
            <a:endCxn id="49" idx="1"/>
          </p:cNvCxnSpPr>
          <p:nvPr/>
        </p:nvCxnSpPr>
        <p:spPr>
          <a:xfrm>
            <a:off x="148797" y="3645335"/>
            <a:ext cx="10677411" cy="12005"/>
          </a:xfrm>
          <a:prstGeom prst="line">
            <a:avLst/>
          </a:prstGeom>
          <a:noFill/>
          <a:ln w="28575" cap="flat" cmpd="sng" algn="ctr">
            <a:solidFill>
              <a:sysClr val="window" lastClr="FFFFFF">
                <a:lumMod val="50000"/>
              </a:sysClr>
            </a:solidFill>
            <a:prstDash val="dash"/>
            <a:miter lim="800000"/>
            <a:headEnd type="oval" w="med" len="med"/>
            <a:tailEnd type="triangle" w="med" len="med"/>
          </a:ln>
          <a:effectLst/>
        </p:spPr>
      </p:cxnSp>
      <p:cxnSp>
        <p:nvCxnSpPr>
          <p:cNvPr id="25" name="Straight Connector 24">
            <a:extLst>
              <a:ext uri="{FF2B5EF4-FFF2-40B4-BE49-F238E27FC236}">
                <a16:creationId xmlns:a16="http://schemas.microsoft.com/office/drawing/2014/main" id="{6FB8D1D6-16B3-4FF4-92CB-A5EFCD57C90B}"/>
              </a:ext>
            </a:extLst>
          </p:cNvPr>
          <p:cNvCxnSpPr>
            <a:cxnSpLocks/>
          </p:cNvCxnSpPr>
          <p:nvPr/>
        </p:nvCxnSpPr>
        <p:spPr>
          <a:xfrm>
            <a:off x="2562427"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8DC2900-6DF2-4A20-8D2A-94DA5BC70B1A}"/>
              </a:ext>
            </a:extLst>
          </p:cNvPr>
          <p:cNvSpPr/>
          <p:nvPr/>
        </p:nvSpPr>
        <p:spPr>
          <a:xfrm>
            <a:off x="2359227"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1</a:t>
            </a:r>
          </a:p>
        </p:txBody>
      </p:sp>
      <p:sp>
        <p:nvSpPr>
          <p:cNvPr id="27" name="Rectangle 26">
            <a:extLst>
              <a:ext uri="{FF2B5EF4-FFF2-40B4-BE49-F238E27FC236}">
                <a16:creationId xmlns:a16="http://schemas.microsoft.com/office/drawing/2014/main" id="{E17E0577-9624-4C7D-8A98-E993DC58F21E}"/>
              </a:ext>
            </a:extLst>
          </p:cNvPr>
          <p:cNvSpPr/>
          <p:nvPr/>
        </p:nvSpPr>
        <p:spPr>
          <a:xfrm>
            <a:off x="1790282" y="979601"/>
            <a:ext cx="1558163" cy="1200329"/>
          </a:xfrm>
          <a:prstGeom prst="rect">
            <a:avLst/>
          </a:prstGeom>
        </p:spPr>
        <p:txBody>
          <a:bodyPr wrap="square">
            <a:spAutoFit/>
          </a:bodyPr>
          <a:lstStyle/>
          <a:p>
            <a:pPr algn="ctr" defTabSz="1219170">
              <a:defRPr/>
            </a:pPr>
            <a:r>
              <a:rPr lang="en-GB" sz="1200" dirty="0">
                <a:solidFill>
                  <a:srgbClr val="0070AD"/>
                </a:solidFill>
                <a:latin typeface="+mj-lt"/>
              </a:rPr>
              <a:t>Bupa customer visits the health cover page to find out how they can request a “pre- authorization” for a hip replacement</a:t>
            </a:r>
            <a:endParaRPr lang="en-US" sz="1200" dirty="0">
              <a:solidFill>
                <a:srgbClr val="0070AD"/>
              </a:solidFill>
              <a:latin typeface="+mj-lt"/>
            </a:endParaRPr>
          </a:p>
        </p:txBody>
      </p:sp>
      <p:pic>
        <p:nvPicPr>
          <p:cNvPr id="28" name="Picture 27">
            <a:extLst>
              <a:ext uri="{FF2B5EF4-FFF2-40B4-BE49-F238E27FC236}">
                <a16:creationId xmlns:a16="http://schemas.microsoft.com/office/drawing/2014/main" id="{B701E8AA-30AA-4AC4-A6F3-F06F72ADF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7348" y="2223329"/>
            <a:ext cx="919625" cy="919625"/>
          </a:xfrm>
          <a:prstGeom prst="rect">
            <a:avLst/>
          </a:prstGeom>
        </p:spPr>
      </p:pic>
      <p:sp>
        <p:nvSpPr>
          <p:cNvPr id="34" name="Oval 33">
            <a:extLst>
              <a:ext uri="{FF2B5EF4-FFF2-40B4-BE49-F238E27FC236}">
                <a16:creationId xmlns:a16="http://schemas.microsoft.com/office/drawing/2014/main" id="{284461C5-3570-4389-9897-68B4952D017D}"/>
              </a:ext>
            </a:extLst>
          </p:cNvPr>
          <p:cNvSpPr/>
          <p:nvPr/>
        </p:nvSpPr>
        <p:spPr>
          <a:xfrm>
            <a:off x="423801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2</a:t>
            </a:r>
          </a:p>
        </p:txBody>
      </p:sp>
      <p:pic>
        <p:nvPicPr>
          <p:cNvPr id="36" name="Picture 35">
            <a:extLst>
              <a:ext uri="{FF2B5EF4-FFF2-40B4-BE49-F238E27FC236}">
                <a16:creationId xmlns:a16="http://schemas.microsoft.com/office/drawing/2014/main" id="{966C11D2-2273-482B-BBDA-D7E441904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0176" y="4344782"/>
            <a:ext cx="818000" cy="818000"/>
          </a:xfrm>
          <a:prstGeom prst="rect">
            <a:avLst/>
          </a:prstGeom>
        </p:spPr>
      </p:pic>
      <p:pic>
        <p:nvPicPr>
          <p:cNvPr id="37" name="Picture 36">
            <a:extLst>
              <a:ext uri="{FF2B5EF4-FFF2-40B4-BE49-F238E27FC236}">
                <a16:creationId xmlns:a16="http://schemas.microsoft.com/office/drawing/2014/main" id="{DFA2A39C-C53F-4E8B-829F-5C8B7FFAE7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4155" y="2104892"/>
            <a:ext cx="888723" cy="888723"/>
          </a:xfrm>
          <a:prstGeom prst="rect">
            <a:avLst/>
          </a:prstGeom>
        </p:spPr>
      </p:pic>
      <p:sp>
        <p:nvSpPr>
          <p:cNvPr id="40" name="Oval 39">
            <a:extLst>
              <a:ext uri="{FF2B5EF4-FFF2-40B4-BE49-F238E27FC236}">
                <a16:creationId xmlns:a16="http://schemas.microsoft.com/office/drawing/2014/main" id="{E15D2EC5-97C4-44AF-911E-772B81AB534B}"/>
              </a:ext>
            </a:extLst>
          </p:cNvPr>
          <p:cNvSpPr/>
          <p:nvPr/>
        </p:nvSpPr>
        <p:spPr>
          <a:xfrm>
            <a:off x="6048020"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3</a:t>
            </a:r>
          </a:p>
        </p:txBody>
      </p:sp>
      <p:pic>
        <p:nvPicPr>
          <p:cNvPr id="44" name="Picture 43">
            <a:extLst>
              <a:ext uri="{FF2B5EF4-FFF2-40B4-BE49-F238E27FC236}">
                <a16:creationId xmlns:a16="http://schemas.microsoft.com/office/drawing/2014/main" id="{3967FC28-962E-4E98-97E5-384F9673F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4648" y="2075609"/>
            <a:ext cx="888723" cy="888723"/>
          </a:xfrm>
          <a:prstGeom prst="rect">
            <a:avLst/>
          </a:prstGeom>
        </p:spPr>
      </p:pic>
      <p:sp>
        <p:nvSpPr>
          <p:cNvPr id="46" name="Oval 45">
            <a:extLst>
              <a:ext uri="{FF2B5EF4-FFF2-40B4-BE49-F238E27FC236}">
                <a16:creationId xmlns:a16="http://schemas.microsoft.com/office/drawing/2014/main" id="{0F53FD44-59B8-4499-9B7E-E4A009DC10F6}"/>
              </a:ext>
            </a:extLst>
          </p:cNvPr>
          <p:cNvSpPr/>
          <p:nvPr/>
        </p:nvSpPr>
        <p:spPr>
          <a:xfrm>
            <a:off x="789387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4</a:t>
            </a:r>
          </a:p>
        </p:txBody>
      </p:sp>
      <p:pic>
        <p:nvPicPr>
          <p:cNvPr id="49" name="Picture 48">
            <a:extLst>
              <a:ext uri="{FF2B5EF4-FFF2-40B4-BE49-F238E27FC236}">
                <a16:creationId xmlns:a16="http://schemas.microsoft.com/office/drawing/2014/main" id="{CEB5F51B-DCD4-47B6-B735-AAF8CD83E7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26209" y="3172052"/>
            <a:ext cx="977111" cy="970576"/>
          </a:xfrm>
          <a:prstGeom prst="rect">
            <a:avLst/>
          </a:prstGeom>
        </p:spPr>
      </p:pic>
      <p:sp>
        <p:nvSpPr>
          <p:cNvPr id="50" name="Rectangle 49">
            <a:extLst>
              <a:ext uri="{FF2B5EF4-FFF2-40B4-BE49-F238E27FC236}">
                <a16:creationId xmlns:a16="http://schemas.microsoft.com/office/drawing/2014/main" id="{B3481251-0776-4D4C-8B2E-0EE9AAF00D62}"/>
              </a:ext>
            </a:extLst>
          </p:cNvPr>
          <p:cNvSpPr/>
          <p:nvPr/>
        </p:nvSpPr>
        <p:spPr>
          <a:xfrm>
            <a:off x="10594404" y="2140555"/>
            <a:ext cx="1330105" cy="923330"/>
          </a:xfrm>
          <a:prstGeom prst="rect">
            <a:avLst/>
          </a:prstGeom>
        </p:spPr>
        <p:txBody>
          <a:bodyPr wrap="square">
            <a:spAutoFit/>
          </a:bodyPr>
          <a:lstStyle/>
          <a:p>
            <a:pPr algn="ctr" defTabSz="1219170">
              <a:defRPr/>
            </a:pPr>
            <a:r>
              <a:rPr lang="en-US" b="1" dirty="0">
                <a:solidFill>
                  <a:srgbClr val="0070AD"/>
                </a:solidFill>
                <a:latin typeface="+mj-lt"/>
              </a:rPr>
              <a:t>Customer query resolved</a:t>
            </a:r>
          </a:p>
        </p:txBody>
      </p:sp>
      <p:sp>
        <p:nvSpPr>
          <p:cNvPr id="30" name="Rectangle 29">
            <a:extLst>
              <a:ext uri="{FF2B5EF4-FFF2-40B4-BE49-F238E27FC236}">
                <a16:creationId xmlns:a16="http://schemas.microsoft.com/office/drawing/2014/main" id="{8CF392F5-3802-4AA4-9E49-8E0ADE7B4927}"/>
              </a:ext>
            </a:extLst>
          </p:cNvPr>
          <p:cNvSpPr/>
          <p:nvPr/>
        </p:nvSpPr>
        <p:spPr>
          <a:xfrm>
            <a:off x="3524216" y="687593"/>
            <a:ext cx="2277601" cy="1384995"/>
          </a:xfrm>
          <a:prstGeom prst="rect">
            <a:avLst/>
          </a:prstGeom>
        </p:spPr>
        <p:txBody>
          <a:bodyPr wrap="square">
            <a:spAutoFit/>
          </a:bodyPr>
          <a:lstStyle/>
          <a:p>
            <a:pPr algn="ctr" defTabSz="1219170">
              <a:defRPr/>
            </a:pPr>
            <a:r>
              <a:rPr lang="en-GB" sz="1200" i="1" dirty="0">
                <a:solidFill>
                  <a:srgbClr val="0070AD"/>
                </a:solidFill>
                <a:latin typeface="+mj-lt"/>
              </a:rPr>
              <a:t>“Hello, welcome to Bupa. We are currently  experiencing high call volumes, to request a call back, press 1, alternatively please hold the line and we will connect you to an agent. Current wait time is 5 minutes.”</a:t>
            </a:r>
            <a:endParaRPr lang="en-US" sz="1200" i="1" dirty="0">
              <a:solidFill>
                <a:srgbClr val="0070AD"/>
              </a:solidFill>
              <a:latin typeface="+mj-lt"/>
            </a:endParaRPr>
          </a:p>
        </p:txBody>
      </p:sp>
      <p:pic>
        <p:nvPicPr>
          <p:cNvPr id="31" name="Picture 30">
            <a:extLst>
              <a:ext uri="{FF2B5EF4-FFF2-40B4-BE49-F238E27FC236}">
                <a16:creationId xmlns:a16="http://schemas.microsoft.com/office/drawing/2014/main" id="{B54ADF79-8A93-4024-B96C-94881D214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0427" y="4274059"/>
            <a:ext cx="888723" cy="888723"/>
          </a:xfrm>
          <a:prstGeom prst="rect">
            <a:avLst/>
          </a:prstGeom>
        </p:spPr>
      </p:pic>
      <p:sp>
        <p:nvSpPr>
          <p:cNvPr id="53" name="Rectangle 52">
            <a:extLst>
              <a:ext uri="{FF2B5EF4-FFF2-40B4-BE49-F238E27FC236}">
                <a16:creationId xmlns:a16="http://schemas.microsoft.com/office/drawing/2014/main" id="{E6E8E27B-D52F-4251-80CF-48A6065A085D}"/>
              </a:ext>
            </a:extLst>
          </p:cNvPr>
          <p:cNvSpPr/>
          <p:nvPr/>
        </p:nvSpPr>
        <p:spPr>
          <a:xfrm>
            <a:off x="5112419" y="5238506"/>
            <a:ext cx="2277601" cy="1569660"/>
          </a:xfrm>
          <a:prstGeom prst="rect">
            <a:avLst/>
          </a:prstGeom>
        </p:spPr>
        <p:txBody>
          <a:bodyPr wrap="square">
            <a:spAutoFit/>
          </a:bodyPr>
          <a:lstStyle/>
          <a:p>
            <a:pPr algn="ctr" defTabSz="1219170">
              <a:defRPr/>
            </a:pPr>
            <a:r>
              <a:rPr lang="en-GB" sz="1200" dirty="0">
                <a:solidFill>
                  <a:schemeClr val="bg1">
                    <a:lumMod val="50000"/>
                  </a:schemeClr>
                </a:solidFill>
                <a:latin typeface="+mj-lt"/>
              </a:rPr>
              <a:t>Whisper played into agent’s headset to give them an indication of what line of business the caller is calling in from.</a:t>
            </a:r>
            <a:br>
              <a:rPr lang="en-GB" sz="1200" dirty="0">
                <a:solidFill>
                  <a:schemeClr val="bg1">
                    <a:lumMod val="50000"/>
                  </a:schemeClr>
                </a:solidFill>
                <a:latin typeface="+mj-lt"/>
              </a:rPr>
            </a:br>
            <a:br>
              <a:rPr lang="en-GB" sz="1200" dirty="0">
                <a:solidFill>
                  <a:schemeClr val="bg1">
                    <a:lumMod val="50000"/>
                  </a:schemeClr>
                </a:solidFill>
                <a:latin typeface="+mj-lt"/>
              </a:rPr>
            </a:br>
            <a:r>
              <a:rPr lang="en-GB" sz="1200" dirty="0">
                <a:solidFill>
                  <a:schemeClr val="bg1">
                    <a:lumMod val="50000"/>
                  </a:schemeClr>
                </a:solidFill>
                <a:latin typeface="+mj-lt"/>
              </a:rPr>
              <a:t> Guided help using AI is available to guide the agent through the call to take the next best action </a:t>
            </a:r>
          </a:p>
        </p:txBody>
      </p:sp>
      <p:sp>
        <p:nvSpPr>
          <p:cNvPr id="54" name="Rectangle 53">
            <a:extLst>
              <a:ext uri="{FF2B5EF4-FFF2-40B4-BE49-F238E27FC236}">
                <a16:creationId xmlns:a16="http://schemas.microsoft.com/office/drawing/2014/main" id="{339F426A-D14B-40FD-B131-2EB31D294812}"/>
              </a:ext>
            </a:extLst>
          </p:cNvPr>
          <p:cNvSpPr/>
          <p:nvPr/>
        </p:nvSpPr>
        <p:spPr>
          <a:xfrm>
            <a:off x="4191036" y="4407074"/>
            <a:ext cx="554960" cy="338554"/>
          </a:xfrm>
          <a:prstGeom prst="rect">
            <a:avLst/>
          </a:prstGeom>
        </p:spPr>
        <p:txBody>
          <a:bodyPr wrap="none">
            <a:spAutoFit/>
          </a:bodyPr>
          <a:lstStyle/>
          <a:p>
            <a:pPr algn="ctr" defTabSz="1219170">
              <a:defRPr/>
            </a:pPr>
            <a:r>
              <a:rPr lang="en-US" sz="1600" dirty="0">
                <a:solidFill>
                  <a:srgbClr val="0070AD"/>
                </a:solidFill>
                <a:latin typeface="Verdana"/>
              </a:rPr>
              <a:t>IVR</a:t>
            </a:r>
          </a:p>
        </p:txBody>
      </p:sp>
      <p:sp>
        <p:nvSpPr>
          <p:cNvPr id="55" name="Rectangle 54">
            <a:extLst>
              <a:ext uri="{FF2B5EF4-FFF2-40B4-BE49-F238E27FC236}">
                <a16:creationId xmlns:a16="http://schemas.microsoft.com/office/drawing/2014/main" id="{EEA30041-324A-49F2-B1ED-8ADAC0CA39C1}"/>
              </a:ext>
            </a:extLst>
          </p:cNvPr>
          <p:cNvSpPr/>
          <p:nvPr/>
        </p:nvSpPr>
        <p:spPr>
          <a:xfrm>
            <a:off x="2068140" y="4407074"/>
            <a:ext cx="993798" cy="338554"/>
          </a:xfrm>
          <a:prstGeom prst="rect">
            <a:avLst/>
          </a:prstGeom>
        </p:spPr>
        <p:txBody>
          <a:bodyPr wrap="none">
            <a:spAutoFit/>
          </a:bodyPr>
          <a:lstStyle/>
          <a:p>
            <a:pPr algn="ctr" defTabSz="1219170">
              <a:defRPr/>
            </a:pPr>
            <a:r>
              <a:rPr lang="en-US" sz="1600" dirty="0">
                <a:solidFill>
                  <a:srgbClr val="0070AD"/>
                </a:solidFill>
                <a:latin typeface="Verdana"/>
              </a:rPr>
              <a:t>Website</a:t>
            </a:r>
          </a:p>
        </p:txBody>
      </p:sp>
      <p:sp>
        <p:nvSpPr>
          <p:cNvPr id="57" name="Rectangle 56">
            <a:extLst>
              <a:ext uri="{FF2B5EF4-FFF2-40B4-BE49-F238E27FC236}">
                <a16:creationId xmlns:a16="http://schemas.microsoft.com/office/drawing/2014/main" id="{095A9E72-95EF-4715-BCFA-1F816F650DC6}"/>
              </a:ext>
            </a:extLst>
          </p:cNvPr>
          <p:cNvSpPr/>
          <p:nvPr/>
        </p:nvSpPr>
        <p:spPr>
          <a:xfrm>
            <a:off x="7077751" y="818136"/>
            <a:ext cx="2277601" cy="1015663"/>
          </a:xfrm>
          <a:prstGeom prst="rect">
            <a:avLst/>
          </a:prstGeom>
        </p:spPr>
        <p:txBody>
          <a:bodyPr wrap="square">
            <a:spAutoFit/>
          </a:bodyPr>
          <a:lstStyle/>
          <a:p>
            <a:pPr algn="ctr" defTabSz="1219170">
              <a:defRPr/>
            </a:pPr>
            <a:r>
              <a:rPr lang="en-GB" sz="1200" dirty="0">
                <a:solidFill>
                  <a:srgbClr val="0070AD"/>
                </a:solidFill>
                <a:latin typeface="+mj-lt"/>
              </a:rPr>
              <a:t>Customer listens to the IVR pre-recorded compliance message and accepts the terms and conditions. They are then transferred back to the agent.</a:t>
            </a:r>
          </a:p>
        </p:txBody>
      </p:sp>
      <p:sp>
        <p:nvSpPr>
          <p:cNvPr id="58" name="Rectangle 57">
            <a:extLst>
              <a:ext uri="{FF2B5EF4-FFF2-40B4-BE49-F238E27FC236}">
                <a16:creationId xmlns:a16="http://schemas.microsoft.com/office/drawing/2014/main" id="{E2677C03-5E27-4F8E-AB25-141CB5F0812B}"/>
              </a:ext>
            </a:extLst>
          </p:cNvPr>
          <p:cNvSpPr/>
          <p:nvPr/>
        </p:nvSpPr>
        <p:spPr>
          <a:xfrm>
            <a:off x="5666088" y="2198611"/>
            <a:ext cx="1217400" cy="646331"/>
          </a:xfrm>
          <a:prstGeom prst="rect">
            <a:avLst/>
          </a:prstGeom>
        </p:spPr>
        <p:txBody>
          <a:bodyPr wrap="square">
            <a:spAutoFit/>
          </a:bodyPr>
          <a:lstStyle/>
          <a:p>
            <a:pPr algn="ctr" defTabSz="1219170">
              <a:defRPr/>
            </a:pPr>
            <a:r>
              <a:rPr lang="en-US" sz="1200" dirty="0">
                <a:solidFill>
                  <a:srgbClr val="0070AD"/>
                </a:solidFill>
                <a:latin typeface="+mj-lt"/>
              </a:rPr>
              <a:t>Customer connects to an agent</a:t>
            </a:r>
          </a:p>
        </p:txBody>
      </p:sp>
      <p:sp>
        <p:nvSpPr>
          <p:cNvPr id="62" name="Oval 61">
            <a:extLst>
              <a:ext uri="{FF2B5EF4-FFF2-40B4-BE49-F238E27FC236}">
                <a16:creationId xmlns:a16="http://schemas.microsoft.com/office/drawing/2014/main" id="{E315F3BD-9272-41CB-AF22-53E4F1CBE85E}"/>
              </a:ext>
            </a:extLst>
          </p:cNvPr>
          <p:cNvSpPr/>
          <p:nvPr/>
        </p:nvSpPr>
        <p:spPr>
          <a:xfrm>
            <a:off x="9548557" y="3429000"/>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5</a:t>
            </a:r>
          </a:p>
        </p:txBody>
      </p:sp>
      <p:sp>
        <p:nvSpPr>
          <p:cNvPr id="64" name="Rectangle 63">
            <a:extLst>
              <a:ext uri="{FF2B5EF4-FFF2-40B4-BE49-F238E27FC236}">
                <a16:creationId xmlns:a16="http://schemas.microsoft.com/office/drawing/2014/main" id="{3C2AF8A7-13D9-429B-90DD-626FCC7CCDD0}"/>
              </a:ext>
            </a:extLst>
          </p:cNvPr>
          <p:cNvSpPr/>
          <p:nvPr/>
        </p:nvSpPr>
        <p:spPr>
          <a:xfrm>
            <a:off x="8610375" y="5203021"/>
            <a:ext cx="2277601" cy="1200329"/>
          </a:xfrm>
          <a:prstGeom prst="rect">
            <a:avLst/>
          </a:prstGeom>
        </p:spPr>
        <p:txBody>
          <a:bodyPr wrap="square">
            <a:spAutoFit/>
          </a:bodyPr>
          <a:lstStyle/>
          <a:p>
            <a:pPr algn="ctr" defTabSz="1219170">
              <a:defRPr/>
            </a:pPr>
            <a:r>
              <a:rPr lang="en-GB" sz="1200" dirty="0">
                <a:solidFill>
                  <a:schemeClr val="bg1">
                    <a:lumMod val="50000"/>
                  </a:schemeClr>
                </a:solidFill>
                <a:latin typeface="+mj-lt"/>
              </a:rPr>
              <a:t>The agent requires approval from a supervisor . They contact the supervisor via the inbuilt IM/chat messaging feature and are able to advise the customer and approve the authorisation.</a:t>
            </a:r>
          </a:p>
        </p:txBody>
      </p:sp>
      <p:pic>
        <p:nvPicPr>
          <p:cNvPr id="5" name="Picture 4">
            <a:extLst>
              <a:ext uri="{FF2B5EF4-FFF2-40B4-BE49-F238E27FC236}">
                <a16:creationId xmlns:a16="http://schemas.microsoft.com/office/drawing/2014/main" id="{978463E2-5340-4BA3-8D88-17B900A295E6}"/>
              </a:ext>
            </a:extLst>
          </p:cNvPr>
          <p:cNvPicPr>
            <a:picLocks noChangeAspect="1"/>
          </p:cNvPicPr>
          <p:nvPr/>
        </p:nvPicPr>
        <p:blipFill>
          <a:blip r:embed="rId7"/>
          <a:stretch>
            <a:fillRect/>
          </a:stretch>
        </p:blipFill>
        <p:spPr>
          <a:xfrm>
            <a:off x="236703" y="1696169"/>
            <a:ext cx="1600151" cy="1789799"/>
          </a:xfrm>
          <a:prstGeom prst="rect">
            <a:avLst/>
          </a:prstGeom>
        </p:spPr>
      </p:pic>
      <p:sp>
        <p:nvSpPr>
          <p:cNvPr id="6" name="Rectangle 5">
            <a:extLst>
              <a:ext uri="{FF2B5EF4-FFF2-40B4-BE49-F238E27FC236}">
                <a16:creationId xmlns:a16="http://schemas.microsoft.com/office/drawing/2014/main" id="{B5BB0466-E92B-42CD-AC41-BB763B287392}"/>
              </a:ext>
            </a:extLst>
          </p:cNvPr>
          <p:cNvSpPr/>
          <p:nvPr/>
        </p:nvSpPr>
        <p:spPr>
          <a:xfrm>
            <a:off x="113163" y="6591118"/>
            <a:ext cx="2975495" cy="338554"/>
          </a:xfrm>
          <a:prstGeom prst="rect">
            <a:avLst/>
          </a:prstGeom>
        </p:spPr>
        <p:txBody>
          <a:bodyPr wrap="none">
            <a:spAutoFit/>
          </a:bodyPr>
          <a:lstStyle/>
          <a:p>
            <a:r>
              <a:rPr lang="en-GB" sz="800" dirty="0">
                <a:solidFill>
                  <a:schemeClr val="bg2">
                    <a:lumMod val="50000"/>
                  </a:schemeClr>
                </a:solidFill>
                <a:latin typeface="-apple-system"/>
              </a:rPr>
              <a:t>Photos by </a:t>
            </a:r>
            <a:r>
              <a:rPr lang="en-GB" sz="800" dirty="0">
                <a:solidFill>
                  <a:schemeClr val="bg2">
                    <a:lumMod val="50000"/>
                  </a:schemeClr>
                </a:solidFill>
                <a:latin typeface="-apple-system"/>
                <a:hlinkClick r:id="rId8">
                  <a:extLst>
                    <a:ext uri="{A12FA001-AC4F-418D-AE19-62706E023703}">
                      <ahyp:hlinkClr xmlns:ahyp="http://schemas.microsoft.com/office/drawing/2018/hyperlinkcolor" val="tx"/>
                    </a:ext>
                  </a:extLst>
                </a:hlinkClick>
              </a:rPr>
              <a:t>BBH Singapore</a:t>
            </a:r>
            <a:r>
              <a:rPr lang="en-GB" sz="800" dirty="0">
                <a:solidFill>
                  <a:schemeClr val="bg2">
                    <a:lumMod val="50000"/>
                  </a:schemeClr>
                </a:solidFill>
                <a:latin typeface="-apple-system"/>
              </a:rPr>
              <a:t> on </a:t>
            </a:r>
            <a:r>
              <a:rPr lang="en-GB" sz="800" dirty="0" err="1">
                <a:solidFill>
                  <a:schemeClr val="bg2">
                    <a:lumMod val="50000"/>
                  </a:schemeClr>
                </a:solidFill>
                <a:latin typeface="-apple-system"/>
                <a:hlinkClick r:id="rId9">
                  <a:extLst>
                    <a:ext uri="{A12FA001-AC4F-418D-AE19-62706E023703}">
                      <ahyp:hlinkClr xmlns:ahyp="http://schemas.microsoft.com/office/drawing/2018/hyperlinkcolor" val="tx"/>
                    </a:ext>
                  </a:extLst>
                </a:hlinkClick>
              </a:rPr>
              <a:t>Unsplash</a:t>
            </a:r>
            <a:r>
              <a:rPr lang="en-GB" sz="800" dirty="0">
                <a:solidFill>
                  <a:schemeClr val="bg2">
                    <a:lumMod val="50000"/>
                  </a:schemeClr>
                </a:solidFill>
                <a:latin typeface="-apple-system"/>
              </a:rPr>
              <a:t> &amp; </a:t>
            </a:r>
            <a:r>
              <a:rPr lang="en-GB" sz="800" b="1" dirty="0">
                <a:solidFill>
                  <a:schemeClr val="bg2">
                    <a:lumMod val="50000"/>
                  </a:schemeClr>
                </a:solidFill>
                <a:latin typeface="-apple-system"/>
                <a:hlinkClick r:id="rId10">
                  <a:extLst>
                    <a:ext uri="{A12FA001-AC4F-418D-AE19-62706E023703}">
                      <ahyp:hlinkClr xmlns:ahyp="http://schemas.microsoft.com/office/drawing/2018/hyperlinkcolor" val="tx"/>
                    </a:ext>
                  </a:extLst>
                </a:hlinkClick>
              </a:rPr>
              <a:t>Mikhail </a:t>
            </a:r>
            <a:r>
              <a:rPr lang="en-GB" sz="800" b="1" dirty="0" err="1">
                <a:solidFill>
                  <a:schemeClr val="bg2">
                    <a:lumMod val="50000"/>
                  </a:schemeClr>
                </a:solidFill>
                <a:latin typeface="-apple-system"/>
                <a:hlinkClick r:id="rId10">
                  <a:extLst>
                    <a:ext uri="{A12FA001-AC4F-418D-AE19-62706E023703}">
                      <ahyp:hlinkClr xmlns:ahyp="http://schemas.microsoft.com/office/drawing/2018/hyperlinkcolor" val="tx"/>
                    </a:ext>
                  </a:extLst>
                </a:hlinkClick>
              </a:rPr>
              <a:t>Nilov</a:t>
            </a:r>
            <a:r>
              <a:rPr lang="en-GB" sz="800" dirty="0">
                <a:solidFill>
                  <a:schemeClr val="bg2">
                    <a:lumMod val="50000"/>
                  </a:schemeClr>
                </a:solidFill>
                <a:latin typeface="-apple-system"/>
              </a:rPr>
              <a:t> from </a:t>
            </a:r>
            <a:r>
              <a:rPr lang="en-GB" sz="800" b="1" dirty="0" err="1">
                <a:solidFill>
                  <a:schemeClr val="bg2">
                    <a:lumMod val="50000"/>
                  </a:schemeClr>
                </a:solidFill>
                <a:latin typeface="-apple-system"/>
                <a:hlinkClick r:id="rId11">
                  <a:extLst>
                    <a:ext uri="{A12FA001-AC4F-418D-AE19-62706E023703}">
                      <ahyp:hlinkClr xmlns:ahyp="http://schemas.microsoft.com/office/drawing/2018/hyperlinkcolor" val="tx"/>
                    </a:ext>
                  </a:extLst>
                </a:hlinkClick>
              </a:rPr>
              <a:t>Pexels</a:t>
            </a:r>
            <a:endParaRPr lang="en-GB" sz="800" dirty="0">
              <a:solidFill>
                <a:schemeClr val="bg2">
                  <a:lumMod val="50000"/>
                </a:schemeClr>
              </a:solidFill>
              <a:latin typeface="-apple-system"/>
            </a:endParaRPr>
          </a:p>
          <a:p>
            <a:endParaRPr lang="en-GB" sz="800" dirty="0">
              <a:solidFill>
                <a:schemeClr val="bg2">
                  <a:lumMod val="50000"/>
                </a:schemeClr>
              </a:solidFill>
            </a:endParaRPr>
          </a:p>
        </p:txBody>
      </p:sp>
      <p:sp>
        <p:nvSpPr>
          <p:cNvPr id="7" name="Rectangle 6">
            <a:extLst>
              <a:ext uri="{FF2B5EF4-FFF2-40B4-BE49-F238E27FC236}">
                <a16:creationId xmlns:a16="http://schemas.microsoft.com/office/drawing/2014/main" id="{0F82C250-5C1D-4A7B-8E65-F0C7CAC4E3B2}"/>
              </a:ext>
            </a:extLst>
          </p:cNvPr>
          <p:cNvSpPr/>
          <p:nvPr/>
        </p:nvSpPr>
        <p:spPr>
          <a:xfrm>
            <a:off x="476216" y="6388722"/>
            <a:ext cx="6096000" cy="646331"/>
          </a:xfrm>
          <a:prstGeom prst="rect">
            <a:avLst/>
          </a:prstGeom>
        </p:spPr>
        <p:txBody>
          <a:bodyPr>
            <a:spAutoFit/>
          </a:bodyPr>
          <a:lstStyle/>
          <a:p>
            <a:br>
              <a:rPr lang="en-GB" dirty="0">
                <a:solidFill>
                  <a:srgbClr val="1A1A1A"/>
                </a:solidFill>
                <a:latin typeface="-apple-system"/>
              </a:rPr>
            </a:br>
            <a:endParaRPr lang="en-GB" dirty="0"/>
          </a:p>
        </p:txBody>
      </p:sp>
      <p:pic>
        <p:nvPicPr>
          <p:cNvPr id="12" name="Picture 11">
            <a:extLst>
              <a:ext uri="{FF2B5EF4-FFF2-40B4-BE49-F238E27FC236}">
                <a16:creationId xmlns:a16="http://schemas.microsoft.com/office/drawing/2014/main" id="{19D48F52-ED6A-4A78-A7B6-D37B0CA2F270}"/>
              </a:ext>
            </a:extLst>
          </p:cNvPr>
          <p:cNvPicPr>
            <a:picLocks noChangeAspect="1"/>
          </p:cNvPicPr>
          <p:nvPr/>
        </p:nvPicPr>
        <p:blipFill>
          <a:blip r:embed="rId12"/>
          <a:stretch>
            <a:fillRect/>
          </a:stretch>
        </p:blipFill>
        <p:spPr>
          <a:xfrm>
            <a:off x="274479" y="4166971"/>
            <a:ext cx="1390606" cy="1922387"/>
          </a:xfrm>
          <a:prstGeom prst="rect">
            <a:avLst/>
          </a:prstGeom>
        </p:spPr>
      </p:pic>
    </p:spTree>
    <p:extLst>
      <p:ext uri="{BB962C8B-B14F-4D97-AF65-F5344CB8AC3E}">
        <p14:creationId xmlns:p14="http://schemas.microsoft.com/office/powerpoint/2010/main" val="270543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1124744"/>
            <a:ext cx="11305256" cy="4176184"/>
          </a:xfrm>
        </p:spPr>
        <p:txBody>
          <a:bodyPr>
            <a:noAutofit/>
          </a:bodyPr>
          <a:lstStyle/>
          <a:p>
            <a:pPr marL="0" indent="0">
              <a:buNone/>
            </a:pPr>
            <a:r>
              <a:rPr lang="en-GB" sz="1200" dirty="0"/>
              <a:t>Raina has been waiting to having her hip replaced and she is now ready to go ahead with the operation and she calls Bupa for a pre-authorisation code</a:t>
            </a:r>
          </a:p>
          <a:p>
            <a:pPr marL="0" indent="0">
              <a:buNone/>
            </a:pPr>
            <a:r>
              <a:rPr lang="en-GB" sz="1200" dirty="0"/>
              <a:t>IVR: Hello and welcome to Bupa Healthcare, how can I help you today?</a:t>
            </a:r>
            <a:br>
              <a:rPr lang="en-GB" sz="1200" dirty="0"/>
            </a:br>
            <a:r>
              <a:rPr lang="en-GB" sz="1200" dirty="0"/>
              <a:t>RAINA: I would like a pre-authorisation code for my hi replacement please</a:t>
            </a:r>
            <a:br>
              <a:rPr lang="en-GB" sz="1200" dirty="0"/>
            </a:br>
            <a:r>
              <a:rPr lang="en-GB" sz="1200" dirty="0"/>
              <a:t>IVR: 	-  OK, I will need to take a few details to verify you and so I can get you to the right team</a:t>
            </a:r>
            <a:br>
              <a:rPr lang="en-GB" sz="1200" dirty="0"/>
            </a:br>
            <a:r>
              <a:rPr lang="en-GB" sz="1200" dirty="0"/>
              <a:t>	-  could you give me your full name please </a:t>
            </a:r>
            <a:br>
              <a:rPr lang="en-GB" sz="1200" dirty="0"/>
            </a:br>
            <a:r>
              <a:rPr lang="en-GB" sz="1200" dirty="0"/>
              <a:t>	-  thank you, what is your date of birth</a:t>
            </a:r>
            <a:br>
              <a:rPr lang="en-GB" sz="1200" dirty="0"/>
            </a:br>
            <a:r>
              <a:rPr lang="en-GB" sz="1200" dirty="0"/>
              <a:t>	-  thanks and finally what is your post code</a:t>
            </a:r>
            <a:br>
              <a:rPr lang="en-GB" sz="1200" dirty="0"/>
            </a:br>
            <a:r>
              <a:rPr lang="en-GB" sz="1200" dirty="0"/>
              <a:t>	-  OK, we have been able to verify you, however the team you need is very busy at the moment, would you someone to call you back 	when they are available?</a:t>
            </a:r>
            <a:br>
              <a:rPr lang="en-GB" sz="1200" dirty="0"/>
            </a:br>
            <a:r>
              <a:rPr lang="en-GB" sz="1200" dirty="0"/>
              <a:t>RAINA:  	No it’s OK I’ll hold please</a:t>
            </a:r>
            <a:br>
              <a:rPr lang="en-GB" sz="1200" dirty="0"/>
            </a:br>
            <a:r>
              <a:rPr lang="en-GB" sz="1200" dirty="0"/>
              <a:t>IVR:	OK, someone will be with you shortly</a:t>
            </a:r>
            <a:br>
              <a:rPr lang="en-GB" sz="1200" dirty="0"/>
            </a:br>
            <a:r>
              <a:rPr lang="en-GB" sz="1200" dirty="0"/>
              <a:t>IVR	Pre-recorded data protection message, are you happy with this?</a:t>
            </a:r>
            <a:br>
              <a:rPr lang="en-GB" sz="1200" dirty="0"/>
            </a:br>
            <a:r>
              <a:rPr lang="en-GB" sz="1200" dirty="0"/>
              <a:t>WHISPER	COMPANY NAME e.g. M&amp;S</a:t>
            </a:r>
            <a:br>
              <a:rPr lang="en-GB" sz="1200" dirty="0"/>
            </a:br>
            <a:r>
              <a:rPr lang="en-GB" sz="1200" dirty="0"/>
              <a:t>Sadie	Hello, welcome to the M&amp;S Bupa team, my name is Sadie, is that Raina?</a:t>
            </a:r>
            <a:br>
              <a:rPr lang="en-GB" sz="1200" dirty="0"/>
            </a:br>
            <a:r>
              <a:rPr lang="en-GB" sz="1200" dirty="0"/>
              <a:t>Raina	Oh hi, yes it is</a:t>
            </a:r>
            <a:br>
              <a:rPr lang="en-GB" sz="1200" dirty="0"/>
            </a:br>
            <a:r>
              <a:rPr lang="en-GB" sz="1200" dirty="0"/>
              <a:t>Sadie, 	Thanks for calling Bupa today, I can see that you are calling about your hip operation, and need a pre-authorisation code, is that correct?</a:t>
            </a:r>
            <a:br>
              <a:rPr lang="en-GB" sz="1200" dirty="0"/>
            </a:br>
            <a:r>
              <a:rPr lang="en-GB" sz="1200" dirty="0"/>
              <a:t>Raina	Yes</a:t>
            </a:r>
            <a:br>
              <a:rPr lang="en-GB" sz="1200" dirty="0"/>
            </a:br>
            <a:r>
              <a:rPr lang="en-GB" sz="1200" dirty="0"/>
              <a:t>Sadie	OK, I’ll request that right now and should be able to send it to you shortly, would you like me to send it to you via text or email?</a:t>
            </a:r>
            <a:br>
              <a:rPr lang="en-GB" sz="1200" dirty="0"/>
            </a:br>
            <a:r>
              <a:rPr lang="en-GB" sz="1200" dirty="0"/>
              <a:t>RAINA	Oh text please</a:t>
            </a:r>
            <a:br>
              <a:rPr lang="en-GB" sz="1200" dirty="0"/>
            </a:br>
            <a:r>
              <a:rPr lang="en-GB" sz="1200" dirty="0"/>
              <a:t>Sadie	Ok, can I check you’d like me to send it to the number you are currently calling from?</a:t>
            </a:r>
            <a:br>
              <a:rPr lang="en-GB" sz="1200" dirty="0"/>
            </a:br>
            <a:r>
              <a:rPr lang="en-GB" sz="1200" dirty="0"/>
              <a:t>RAINA	Yes please</a:t>
            </a:r>
            <a:br>
              <a:rPr lang="en-GB" sz="1200" dirty="0"/>
            </a:br>
            <a:r>
              <a:rPr lang="en-GB" sz="1200" dirty="0"/>
              <a:t>Sadie	That’s on it’s way to you now, is that everything for today?</a:t>
            </a:r>
            <a:br>
              <a:rPr lang="en-GB" sz="1200" dirty="0"/>
            </a:br>
            <a:r>
              <a:rPr lang="en-GB" sz="1200" dirty="0"/>
              <a:t>RAINA	Yes it is, thank you</a:t>
            </a:r>
            <a:br>
              <a:rPr lang="en-GB" sz="1200" dirty="0"/>
            </a:br>
            <a:r>
              <a:rPr lang="en-GB" sz="1200" dirty="0"/>
              <a:t>Sadie 	Thank you for calling and I hope all goes well with your operation </a:t>
            </a:r>
            <a:br>
              <a:rPr lang="en-GB" sz="1200" dirty="0"/>
            </a:br>
            <a:br>
              <a:rPr lang="en-GB" sz="1200" dirty="0"/>
            </a:br>
            <a:endParaRPr lang="en-GB" sz="1200" dirty="0"/>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p:txBody>
          <a:bodyPr>
            <a:normAutofit/>
          </a:bodyPr>
          <a:lstStyle/>
          <a:p>
            <a:r>
              <a:rPr lang="en-GB" sz="3200" dirty="0"/>
              <a:t>Journey 1 Script (</a:t>
            </a:r>
            <a:r>
              <a:rPr lang="en-GB" sz="3200" b="1" dirty="0"/>
              <a:t>Option A </a:t>
            </a:r>
            <a:r>
              <a:rPr lang="en-GB" sz="3200" dirty="0"/>
              <a:t>– Query resolved by agent)</a:t>
            </a:r>
          </a:p>
        </p:txBody>
      </p:sp>
    </p:spTree>
    <p:extLst>
      <p:ext uri="{BB962C8B-B14F-4D97-AF65-F5344CB8AC3E}">
        <p14:creationId xmlns:p14="http://schemas.microsoft.com/office/powerpoint/2010/main" val="200146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1124744"/>
            <a:ext cx="11305256" cy="4176184"/>
          </a:xfrm>
        </p:spPr>
        <p:txBody>
          <a:bodyPr>
            <a:noAutofit/>
          </a:bodyPr>
          <a:lstStyle/>
          <a:p>
            <a:pPr marL="0" indent="0">
              <a:buNone/>
            </a:pPr>
            <a:r>
              <a:rPr lang="en-GB" sz="1200" dirty="0"/>
              <a:t>Raina has been waiting to having her hip replaced and she is now ready to go ahead with the operation and she calls Bupa for a pre-authorisation code</a:t>
            </a:r>
          </a:p>
          <a:p>
            <a:pPr marL="0" indent="0">
              <a:buNone/>
            </a:pPr>
            <a:r>
              <a:rPr lang="en-GB" sz="1200" dirty="0"/>
              <a:t>IVR: Hello and welcome to Bupa Healthcare, how can I help you today?</a:t>
            </a:r>
            <a:br>
              <a:rPr lang="en-GB" sz="1200" dirty="0"/>
            </a:br>
            <a:r>
              <a:rPr lang="en-GB" sz="1200" dirty="0"/>
              <a:t>RAINA: I would like a pre-authorisation code for my hi replacement please</a:t>
            </a:r>
            <a:br>
              <a:rPr lang="en-GB" sz="1200" dirty="0"/>
            </a:br>
            <a:r>
              <a:rPr lang="en-GB" sz="1200" dirty="0"/>
              <a:t>IVR: 	-  OK, I will need to take a few details to verify you and so I can get you to the right team</a:t>
            </a:r>
            <a:br>
              <a:rPr lang="en-GB" sz="1200" dirty="0"/>
            </a:br>
            <a:r>
              <a:rPr lang="en-GB" sz="1200" dirty="0"/>
              <a:t>	-  could you give me your full name please </a:t>
            </a:r>
            <a:br>
              <a:rPr lang="en-GB" sz="1200" dirty="0"/>
            </a:br>
            <a:r>
              <a:rPr lang="en-GB" sz="1200" dirty="0"/>
              <a:t>	-  thank you, what is your date of birth</a:t>
            </a:r>
            <a:br>
              <a:rPr lang="en-GB" sz="1200" dirty="0"/>
            </a:br>
            <a:r>
              <a:rPr lang="en-GB" sz="1200" dirty="0"/>
              <a:t>	-  thanks and finally what is your post code</a:t>
            </a:r>
            <a:br>
              <a:rPr lang="en-GB" sz="1200" dirty="0"/>
            </a:br>
            <a:r>
              <a:rPr lang="en-GB" sz="1200" dirty="0"/>
              <a:t>	-  OK, we have been able to verify you, however the team you need is very busy at the moment, would you someone to call you back 	when they are available?</a:t>
            </a:r>
            <a:br>
              <a:rPr lang="en-GB" sz="1200" dirty="0"/>
            </a:br>
            <a:r>
              <a:rPr lang="en-GB" sz="1200" dirty="0"/>
              <a:t>RAINA:  	No it’s OK I’ll hold please</a:t>
            </a:r>
            <a:br>
              <a:rPr lang="en-GB" sz="1200" dirty="0"/>
            </a:br>
            <a:r>
              <a:rPr lang="en-GB" sz="1200" dirty="0"/>
              <a:t>IVR:	OK, someone will be with you shortly</a:t>
            </a:r>
            <a:br>
              <a:rPr lang="en-GB" sz="1200" dirty="0"/>
            </a:br>
            <a:r>
              <a:rPr lang="en-GB" sz="1200" dirty="0"/>
              <a:t>IVR	Pre-recorded data protection message, are you happy with this?</a:t>
            </a:r>
            <a:br>
              <a:rPr lang="en-GB" sz="1200" dirty="0"/>
            </a:br>
            <a:r>
              <a:rPr lang="en-GB" sz="1200" dirty="0"/>
              <a:t>WHISPER	COMPANY NAME e.g. M&amp;S</a:t>
            </a:r>
            <a:br>
              <a:rPr lang="en-GB" sz="1200" dirty="0"/>
            </a:br>
            <a:r>
              <a:rPr lang="en-GB" sz="1200" dirty="0"/>
              <a:t>Sadie	Hello, welcome to the M&amp;S Bupa team, my name is Sadie, is that Raina?</a:t>
            </a:r>
            <a:br>
              <a:rPr lang="en-GB" sz="1200" dirty="0"/>
            </a:br>
            <a:r>
              <a:rPr lang="en-GB" sz="1200" dirty="0"/>
              <a:t>Raina	Oh hi, yes it is</a:t>
            </a:r>
            <a:br>
              <a:rPr lang="en-GB" sz="1200" dirty="0"/>
            </a:br>
            <a:r>
              <a:rPr lang="en-GB" sz="1200" dirty="0"/>
              <a:t>Sadie, 	Thanks for calling Bupa today, I can see that you are calling about your hip operation, and need a pre-authorisation code, is that correct?</a:t>
            </a:r>
            <a:br>
              <a:rPr lang="en-GB" sz="1200" dirty="0"/>
            </a:br>
            <a:r>
              <a:rPr lang="en-GB" sz="1200" dirty="0"/>
              <a:t>Raina	Yes</a:t>
            </a:r>
            <a:br>
              <a:rPr lang="en-GB" sz="1200" dirty="0"/>
            </a:br>
            <a:r>
              <a:rPr lang="en-GB" sz="1200" dirty="0"/>
              <a:t>Sadie	OK, I’ll request that right now and should be able to send it to you shortly, would you like me to send it to you via text or email?</a:t>
            </a:r>
            <a:br>
              <a:rPr lang="en-GB" sz="1200" dirty="0"/>
            </a:br>
            <a:r>
              <a:rPr lang="en-GB" sz="1200" dirty="0"/>
              <a:t>RAINA	Oh text please</a:t>
            </a:r>
            <a:br>
              <a:rPr lang="en-GB" sz="1200" dirty="0"/>
            </a:br>
            <a:r>
              <a:rPr lang="en-GB" sz="1200" dirty="0"/>
              <a:t>Sadie	Ok, can I check you’d like me to send it to the number you are currently calling from?</a:t>
            </a:r>
            <a:br>
              <a:rPr lang="en-GB" sz="1200" dirty="0"/>
            </a:br>
            <a:r>
              <a:rPr lang="en-GB" sz="1200" dirty="0"/>
              <a:t>RAINA	Yes please</a:t>
            </a:r>
            <a:br>
              <a:rPr lang="en-GB" sz="1200" dirty="0"/>
            </a:br>
            <a:r>
              <a:rPr lang="en-GB" sz="1200" dirty="0"/>
              <a:t>Sadie	That’s on it’s way to you now, is that everything for today?</a:t>
            </a:r>
            <a:br>
              <a:rPr lang="en-GB" sz="1200" dirty="0"/>
            </a:br>
            <a:r>
              <a:rPr lang="en-GB" sz="1200" dirty="0"/>
              <a:t>RAINA	Actually, I’ve had some pain in my shoulder for the last few days and it won’t go away. Is there anything you can advise to ease the pain?</a:t>
            </a:r>
            <a:br>
              <a:rPr lang="en-GB" sz="1200" dirty="0"/>
            </a:br>
            <a:r>
              <a:rPr lang="en-GB" sz="1200" dirty="0"/>
              <a:t>Sadie 	I won’t be able to advise you myself but I can see if one of our medical experts is available to join our call if that’s okay with you?</a:t>
            </a:r>
            <a:br>
              <a:rPr lang="en-GB" sz="1200" dirty="0"/>
            </a:br>
            <a:r>
              <a:rPr lang="en-GB" sz="1200" dirty="0"/>
              <a:t>RAINA	That would be great, thanks</a:t>
            </a:r>
            <a:br>
              <a:rPr lang="en-GB" sz="1200" dirty="0"/>
            </a:br>
            <a:br>
              <a:rPr lang="en-GB" sz="1200" dirty="0"/>
            </a:br>
            <a:endParaRPr lang="en-GB" sz="1200" dirty="0"/>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12701" y="2"/>
            <a:ext cx="11051851" cy="1077383"/>
          </a:xfrm>
        </p:spPr>
        <p:txBody>
          <a:bodyPr>
            <a:noAutofit/>
          </a:bodyPr>
          <a:lstStyle/>
          <a:p>
            <a:r>
              <a:rPr lang="en-GB" sz="3200" dirty="0"/>
              <a:t>Journey 1 Script (</a:t>
            </a:r>
            <a:r>
              <a:rPr lang="en-GB" sz="3200" b="1" dirty="0"/>
              <a:t>Option B </a:t>
            </a:r>
            <a:r>
              <a:rPr lang="en-GB" sz="3200" dirty="0"/>
              <a:t>– Customer &amp; Agent are joined by a medical expert for consultation)</a:t>
            </a:r>
          </a:p>
        </p:txBody>
      </p:sp>
    </p:spTree>
    <p:extLst>
      <p:ext uri="{BB962C8B-B14F-4D97-AF65-F5344CB8AC3E}">
        <p14:creationId xmlns:p14="http://schemas.microsoft.com/office/powerpoint/2010/main" val="368487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407368" y="1124744"/>
            <a:ext cx="11305256" cy="4176184"/>
          </a:xfrm>
        </p:spPr>
        <p:txBody>
          <a:bodyPr>
            <a:noAutofit/>
          </a:bodyPr>
          <a:lstStyle/>
          <a:p>
            <a:pPr marL="0" indent="0">
              <a:buNone/>
            </a:pPr>
            <a:r>
              <a:rPr lang="en-GB" sz="1200" dirty="0"/>
              <a:t>*Agent patches in medical expert to join the call</a:t>
            </a:r>
            <a:br>
              <a:rPr lang="en-GB" sz="1200" dirty="0"/>
            </a:br>
            <a:r>
              <a:rPr lang="en-GB" sz="1200" dirty="0"/>
              <a:t>Nicola: 	Hi Sadie, how can I help?</a:t>
            </a:r>
            <a:br>
              <a:rPr lang="en-GB" sz="1200" dirty="0"/>
            </a:br>
            <a:r>
              <a:rPr lang="en-GB" sz="1200" dirty="0"/>
              <a:t>Sadie: 	Hi Nicola, thanks for joining. I have Raina with us who’s been experiencing some pain in her shoulder.</a:t>
            </a:r>
            <a:br>
              <a:rPr lang="en-GB" sz="1200" dirty="0"/>
            </a:br>
            <a:r>
              <a:rPr lang="en-GB" sz="1200" dirty="0"/>
              <a:t>Nicola: 	Oh no, I’m sorry to hear that Raina. Could you please describe the pain and let me know when it started?</a:t>
            </a:r>
            <a:br>
              <a:rPr lang="en-GB" sz="1200" dirty="0"/>
            </a:br>
            <a:r>
              <a:rPr lang="en-GB" sz="1200" dirty="0"/>
              <a:t>RAINA:  	Hi Nicola, yes sure. The pain started last Thursday and it initially started as a dull ache, but now I’m struggling to lift my arm without feeling quite bad pain. </a:t>
            </a:r>
            <a:br>
              <a:rPr lang="en-GB" sz="1200" dirty="0"/>
            </a:br>
            <a:r>
              <a:rPr lang="en-GB" sz="1200" dirty="0"/>
              <a:t>Nicola:	Have you taken anything to help ease the pain?</a:t>
            </a:r>
            <a:br>
              <a:rPr lang="en-GB" sz="1200" dirty="0"/>
            </a:br>
            <a:r>
              <a:rPr lang="en-GB" sz="1200" dirty="0"/>
              <a:t>RAINA:	I’ve been taking ibuprofen and paracetamol which helps but the pain has been consistent and hasn’t seemed to ease.</a:t>
            </a:r>
            <a:br>
              <a:rPr lang="en-GB" sz="1200" dirty="0"/>
            </a:br>
            <a:r>
              <a:rPr lang="en-GB" sz="1200" dirty="0"/>
              <a:t>Nicola:	I see, do you know what may have caused the pain?</a:t>
            </a:r>
            <a:br>
              <a:rPr lang="en-GB" sz="1200" dirty="0"/>
            </a:br>
            <a:r>
              <a:rPr lang="en-GB" sz="1200" dirty="0"/>
              <a:t>RAINA:	I felt a twinge when I was putting away some shopping last week but I didn’t think anything of it at the time.</a:t>
            </a:r>
            <a:br>
              <a:rPr lang="en-GB" sz="1200" dirty="0"/>
            </a:br>
            <a:r>
              <a:rPr lang="en-GB" sz="1200" dirty="0"/>
              <a:t>Nicola:	Okay, it sounds like you may have a minor sprain. Sadie, please could you refer Raina to the physio so that they can do an initial assessment? In the meantime 	Raina, if you could refrain from any strenuous activity and continue taking painkillers twice a day, that should help to ease your discomfort.</a:t>
            </a:r>
            <a:br>
              <a:rPr lang="en-GB" sz="1200" dirty="0"/>
            </a:br>
            <a:r>
              <a:rPr lang="en-GB" sz="1200" dirty="0"/>
              <a:t>RAINA:	Okay, thanks Nicola. Sadie, when can I expect the physio to contact me?</a:t>
            </a:r>
            <a:br>
              <a:rPr lang="en-GB" sz="1200" dirty="0"/>
            </a:br>
            <a:r>
              <a:rPr lang="en-GB" sz="1200" dirty="0"/>
              <a:t>Sadie:	I’ve just submitted the physio referral form as we speak, they should be in touch within the next 24 hours.</a:t>
            </a:r>
            <a:br>
              <a:rPr lang="en-GB" sz="1200" dirty="0"/>
            </a:br>
            <a:r>
              <a:rPr lang="en-GB" sz="1200" dirty="0"/>
              <a:t>RAINA:	Great, thank you.</a:t>
            </a:r>
            <a:br>
              <a:rPr lang="en-GB" sz="1200" dirty="0"/>
            </a:br>
            <a:r>
              <a:rPr lang="en-GB" sz="1200" dirty="0"/>
              <a:t>Sadie:	Thanks for you help Nicola. </a:t>
            </a:r>
            <a:br>
              <a:rPr lang="en-GB" sz="1200" dirty="0"/>
            </a:br>
            <a:r>
              <a:rPr lang="en-GB" sz="1200" dirty="0"/>
              <a:t>Nicola:	No problem, I’ll leave you two to finish your call. Have a nice day.</a:t>
            </a:r>
          </a:p>
          <a:p>
            <a:pPr marL="0" indent="0">
              <a:buNone/>
            </a:pPr>
            <a:r>
              <a:rPr lang="en-GB" sz="1200" dirty="0"/>
              <a:t>*Nicola leaves the call</a:t>
            </a:r>
          </a:p>
          <a:p>
            <a:pPr marL="0" indent="0">
              <a:buNone/>
            </a:pPr>
            <a:r>
              <a:rPr lang="en-GB" sz="1200" dirty="0"/>
              <a:t>Sadie:	Is that everything I can help with today?</a:t>
            </a:r>
            <a:br>
              <a:rPr lang="en-GB" sz="1200" dirty="0"/>
            </a:br>
            <a:r>
              <a:rPr lang="en-GB" sz="1200" dirty="0"/>
              <a:t>RAINA:	Yes, thank you very much.</a:t>
            </a:r>
            <a:br>
              <a:rPr lang="en-GB" sz="1200" dirty="0"/>
            </a:br>
            <a:r>
              <a:rPr lang="en-GB" sz="1200" dirty="0"/>
              <a:t>Sadie:	No problem, you should have a text detailing your pre-authorisation code  for your hip replacement authorisation and the physio will be in contact in the next 	day regarding your shoulder.</a:t>
            </a:r>
            <a:br>
              <a:rPr lang="en-GB" sz="1200" dirty="0"/>
            </a:br>
            <a:r>
              <a:rPr lang="en-GB" sz="1200" dirty="0"/>
              <a:t>RAINA:	That’s great, thank you.</a:t>
            </a:r>
            <a:br>
              <a:rPr lang="en-GB" sz="1200" dirty="0"/>
            </a:br>
            <a:r>
              <a:rPr lang="en-GB" sz="1200" dirty="0"/>
              <a:t>Sadie: 	You’re welcome, is there anything else I can help with today?</a:t>
            </a:r>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12701" y="2"/>
            <a:ext cx="11051851" cy="1077383"/>
          </a:xfrm>
        </p:spPr>
        <p:txBody>
          <a:bodyPr>
            <a:noAutofit/>
          </a:bodyPr>
          <a:lstStyle/>
          <a:p>
            <a:r>
              <a:rPr lang="en-GB" sz="3200" dirty="0"/>
              <a:t>Journey 1 Script (</a:t>
            </a:r>
            <a:r>
              <a:rPr lang="en-GB" sz="3200" b="1" dirty="0"/>
              <a:t>Option B </a:t>
            </a:r>
            <a:r>
              <a:rPr lang="en-GB" sz="3200" dirty="0"/>
              <a:t>– Customer &amp; Agent are joined by a medical expert for consultation)</a:t>
            </a:r>
          </a:p>
        </p:txBody>
      </p:sp>
    </p:spTree>
    <p:extLst>
      <p:ext uri="{BB962C8B-B14F-4D97-AF65-F5344CB8AC3E}">
        <p14:creationId xmlns:p14="http://schemas.microsoft.com/office/powerpoint/2010/main" val="3388633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7AF05-20E3-4350-B31E-7A1D0E279192}"/>
              </a:ext>
            </a:extLst>
          </p:cNvPr>
          <p:cNvSpPr>
            <a:spLocks noGrp="1"/>
          </p:cNvSpPr>
          <p:nvPr>
            <p:ph type="body" idx="10"/>
          </p:nvPr>
        </p:nvSpPr>
        <p:spPr>
          <a:xfrm>
            <a:off x="263352" y="404664"/>
            <a:ext cx="11305256" cy="5688632"/>
          </a:xfrm>
        </p:spPr>
        <p:txBody>
          <a:bodyPr>
            <a:noAutofit/>
          </a:bodyPr>
          <a:lstStyle/>
          <a:p>
            <a:pPr marL="0" indent="0">
              <a:buNone/>
            </a:pPr>
            <a:br>
              <a:rPr lang="en-GB" sz="1200" dirty="0"/>
            </a:br>
            <a:r>
              <a:rPr lang="en-GB" sz="1200" dirty="0"/>
              <a:t>RAINA	I’d like to add my partner onto my plan</a:t>
            </a:r>
            <a:br>
              <a:rPr lang="en-GB" sz="1200" dirty="0"/>
            </a:br>
            <a:r>
              <a:rPr lang="en-GB" sz="1200" dirty="0"/>
              <a:t>Sadie	OK, I just need to get my supervisor to approve this, in the meantime could I take your partner’s details please?</a:t>
            </a:r>
          </a:p>
          <a:p>
            <a:pPr marL="0" indent="0">
              <a:buNone/>
            </a:pPr>
            <a:r>
              <a:rPr lang="en-GB" sz="1200" dirty="0"/>
              <a:t>*Sadie messages her supervisor on the inbuilt IM/chat messaging feature to get approval from her supervisor</a:t>
            </a:r>
          </a:p>
          <a:p>
            <a:pPr marL="0" indent="0">
              <a:buNone/>
            </a:pPr>
            <a:r>
              <a:rPr lang="en-GB" sz="1200" dirty="0"/>
              <a:t>RAINA	Sure, his name is Steve Green</a:t>
            </a:r>
            <a:br>
              <a:rPr lang="en-GB" sz="1200" dirty="0"/>
            </a:br>
            <a:r>
              <a:rPr lang="en-GB" sz="1200" dirty="0"/>
              <a:t>Sadie	And do you live at the same address?</a:t>
            </a:r>
            <a:br>
              <a:rPr lang="en-GB" sz="1200" dirty="0"/>
            </a:br>
            <a:r>
              <a:rPr lang="en-GB" sz="1200" dirty="0"/>
              <a:t>RAINA	Yes</a:t>
            </a:r>
            <a:br>
              <a:rPr lang="en-GB" sz="1200" dirty="0"/>
            </a:br>
            <a:r>
              <a:rPr lang="en-GB" sz="1200" dirty="0"/>
              <a:t>Sadie	And can I take Steve’s DOB?</a:t>
            </a:r>
            <a:br>
              <a:rPr lang="en-GB" sz="1200" dirty="0"/>
            </a:br>
            <a:r>
              <a:rPr lang="en-GB" sz="1200" dirty="0"/>
              <a:t>RAINA	It’s 11</a:t>
            </a:r>
            <a:r>
              <a:rPr lang="en-GB" sz="1200" baseline="30000" dirty="0"/>
              <a:t>th</a:t>
            </a:r>
            <a:r>
              <a:rPr lang="en-GB" sz="1200" dirty="0"/>
              <a:t> October 1949</a:t>
            </a:r>
            <a:br>
              <a:rPr lang="en-GB" sz="1200" dirty="0"/>
            </a:br>
            <a:r>
              <a:rPr lang="en-GB" sz="1200" dirty="0"/>
              <a:t>Sadie	And does he have any pre-existing medical conditions?</a:t>
            </a:r>
            <a:br>
              <a:rPr lang="en-GB" sz="1200" dirty="0"/>
            </a:br>
            <a:r>
              <a:rPr lang="en-GB" sz="1200" dirty="0"/>
              <a:t>RAINA	No</a:t>
            </a:r>
            <a:br>
              <a:rPr lang="en-GB" sz="1200" dirty="0"/>
            </a:br>
            <a:r>
              <a:rPr lang="en-GB" sz="1200" dirty="0"/>
              <a:t>Sadie	I need you to listen to our terms and conditions and if you’re happy to go ahead, accept them. I’ll put you through and you’ll hear a message for about 3 mins, 	once you have finished you’ll automatically come back to me </a:t>
            </a:r>
            <a:br>
              <a:rPr lang="en-GB" sz="1200" dirty="0"/>
            </a:br>
            <a:r>
              <a:rPr lang="en-GB" sz="1200" dirty="0"/>
              <a:t>RAINA	yes that’s fine</a:t>
            </a:r>
            <a:br>
              <a:rPr lang="en-GB" sz="1200" dirty="0"/>
            </a:br>
            <a:r>
              <a:rPr lang="en-GB" sz="1200" dirty="0"/>
              <a:t>SADIE	OK putting you through now</a:t>
            </a:r>
            <a:br>
              <a:rPr lang="en-GB" sz="1200" dirty="0"/>
            </a:br>
            <a:br>
              <a:rPr lang="en-GB" sz="1200" dirty="0"/>
            </a:br>
            <a:r>
              <a:rPr lang="en-GB" sz="1200" dirty="0"/>
              <a:t>* Sadie gets a response with approval from her supervisor</a:t>
            </a:r>
            <a:br>
              <a:rPr lang="en-GB" sz="1200" dirty="0"/>
            </a:br>
            <a:r>
              <a:rPr lang="en-GB" sz="1200" dirty="0"/>
              <a:t>* RAINA returns having accepted the Ts &amp; Cs</a:t>
            </a:r>
            <a:br>
              <a:rPr lang="en-GB" sz="1200" dirty="0"/>
            </a:br>
            <a:br>
              <a:rPr lang="en-GB" sz="1200" dirty="0"/>
            </a:br>
            <a:r>
              <a:rPr lang="en-GB" sz="1200" dirty="0"/>
              <a:t>Sadie	Thanks Raina, I’ve just had approval from my supervisor and I’ve now added his details onto your member account. You’ll need to wait 24 hours for Steve to 	appear onto your account, you will then be able to access services for him. I </a:t>
            </a:r>
            <a:br>
              <a:rPr lang="en-GB" sz="1200" dirty="0"/>
            </a:br>
            <a:r>
              <a:rPr lang="en-GB" sz="1200" dirty="0"/>
              <a:t>RAINA	That’s great, thank you</a:t>
            </a:r>
            <a:br>
              <a:rPr lang="en-GB" sz="1200" dirty="0"/>
            </a:br>
            <a:r>
              <a:rPr lang="en-GB" sz="1200" dirty="0"/>
              <a:t>Sadie	You’re welcome, can I help you with anything else?</a:t>
            </a:r>
            <a:br>
              <a:rPr lang="en-GB" sz="1200" dirty="0"/>
            </a:br>
            <a:r>
              <a:rPr lang="en-GB" sz="1200" dirty="0"/>
              <a:t>RAINA	No thank you</a:t>
            </a:r>
            <a:br>
              <a:rPr lang="en-GB" sz="1200" dirty="0"/>
            </a:br>
            <a:r>
              <a:rPr lang="en-GB" sz="1200" dirty="0"/>
              <a:t>Sadie 	Thank you for calling and I hope all goes well with your operation</a:t>
            </a:r>
            <a:br>
              <a:rPr lang="en-GB" sz="1200" dirty="0"/>
            </a:br>
            <a:endParaRPr lang="en-GB" sz="1200" dirty="0"/>
          </a:p>
        </p:txBody>
      </p:sp>
      <p:sp>
        <p:nvSpPr>
          <p:cNvPr id="4" name="Title 3">
            <a:extLst>
              <a:ext uri="{FF2B5EF4-FFF2-40B4-BE49-F238E27FC236}">
                <a16:creationId xmlns:a16="http://schemas.microsoft.com/office/drawing/2014/main" id="{43E1AFEE-2FBE-4198-A619-34D0C9166683}"/>
              </a:ext>
            </a:extLst>
          </p:cNvPr>
          <p:cNvSpPr>
            <a:spLocks noGrp="1"/>
          </p:cNvSpPr>
          <p:nvPr>
            <p:ph type="title"/>
          </p:nvPr>
        </p:nvSpPr>
        <p:spPr>
          <a:xfrm>
            <a:off x="12701" y="2"/>
            <a:ext cx="11051851" cy="1077383"/>
          </a:xfrm>
        </p:spPr>
        <p:txBody>
          <a:bodyPr>
            <a:noAutofit/>
          </a:bodyPr>
          <a:lstStyle/>
          <a:p>
            <a:r>
              <a:rPr lang="en-GB" sz="3200" dirty="0"/>
              <a:t>Journey 1 Script (</a:t>
            </a:r>
            <a:r>
              <a:rPr lang="en-GB" sz="3200" b="1" dirty="0"/>
              <a:t>Option C </a:t>
            </a:r>
            <a:r>
              <a:rPr lang="en-GB" sz="3200" dirty="0"/>
              <a:t>–Agent requires Supervisor Approval)</a:t>
            </a:r>
          </a:p>
        </p:txBody>
      </p:sp>
    </p:spTree>
    <p:extLst>
      <p:ext uri="{BB962C8B-B14F-4D97-AF65-F5344CB8AC3E}">
        <p14:creationId xmlns:p14="http://schemas.microsoft.com/office/powerpoint/2010/main" val="287689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5AB58-2860-4FB5-B85C-F866B9BE3741}"/>
              </a:ext>
            </a:extLst>
          </p:cNvPr>
          <p:cNvSpPr>
            <a:spLocks noGrp="1"/>
          </p:cNvSpPr>
          <p:nvPr>
            <p:ph type="body" sz="quarter" idx="11"/>
          </p:nvPr>
        </p:nvSpPr>
        <p:spPr>
          <a:xfrm>
            <a:off x="3189842" y="2204864"/>
            <a:ext cx="5812316" cy="1656420"/>
          </a:xfrm>
        </p:spPr>
        <p:txBody>
          <a:bodyPr/>
          <a:lstStyle/>
          <a:p>
            <a:pPr algn="ctr"/>
            <a:r>
              <a:rPr lang="en-US" dirty="0"/>
              <a:t>JOURNEY Two</a:t>
            </a:r>
          </a:p>
        </p:txBody>
      </p:sp>
      <p:sp>
        <p:nvSpPr>
          <p:cNvPr id="3" name="Text Placeholder 1">
            <a:extLst>
              <a:ext uri="{FF2B5EF4-FFF2-40B4-BE49-F238E27FC236}">
                <a16:creationId xmlns:a16="http://schemas.microsoft.com/office/drawing/2014/main" id="{6E0348D1-1D23-4ACE-8C55-F8530038EFD9}"/>
              </a:ext>
            </a:extLst>
          </p:cNvPr>
          <p:cNvSpPr txBox="1">
            <a:spLocks/>
          </p:cNvSpPr>
          <p:nvPr/>
        </p:nvSpPr>
        <p:spPr>
          <a:xfrm>
            <a:off x="2567608" y="3137708"/>
            <a:ext cx="7056784"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Query resolution – Web rtc (SCENARIOS three &amp; five)</a:t>
            </a:r>
          </a:p>
        </p:txBody>
      </p:sp>
      <p:sp>
        <p:nvSpPr>
          <p:cNvPr id="4" name="Text Placeholder 1">
            <a:extLst>
              <a:ext uri="{FF2B5EF4-FFF2-40B4-BE49-F238E27FC236}">
                <a16:creationId xmlns:a16="http://schemas.microsoft.com/office/drawing/2014/main" id="{C5402749-B9B9-455F-8452-9FAAC5BA84DB}"/>
              </a:ext>
            </a:extLst>
          </p:cNvPr>
          <p:cNvSpPr txBox="1">
            <a:spLocks/>
          </p:cNvSpPr>
          <p:nvPr/>
        </p:nvSpPr>
        <p:spPr>
          <a:xfrm>
            <a:off x="3189842" y="1481288"/>
            <a:ext cx="5812316" cy="1656420"/>
          </a:xfrm>
          <a:prstGeom prst="rect">
            <a:avLst/>
          </a:prstGeom>
        </p:spPr>
        <p:txBody>
          <a:bodyPr vert="horz" lIns="0" tIns="0" rIns="0" bIns="0" rtlCol="0" anchor="ctr" anchorCtr="0">
            <a:normAutofit/>
          </a:bodyPr>
          <a:lstStyle>
            <a:lvl1pPr marL="0" indent="0" algn="l" defTabSz="914400" rtl="0" eaLnBrk="1" latinLnBrk="0" hangingPunct="1">
              <a:lnSpc>
                <a:spcPct val="100000"/>
              </a:lnSpc>
              <a:spcBef>
                <a:spcPts val="0"/>
              </a:spcBef>
              <a:buFont typeface="Arial" panose="020B0604020202020204" pitchFamily="34" charset="0"/>
              <a:buNone/>
              <a:defRPr sz="4000" kern="1200" cap="all" spc="800" baseline="0">
                <a:solidFill>
                  <a:schemeClr val="bg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VOICE &amp; OMNI CHANNEL</a:t>
            </a:r>
          </a:p>
        </p:txBody>
      </p:sp>
    </p:spTree>
    <p:extLst>
      <p:ext uri="{BB962C8B-B14F-4D97-AF65-F5344CB8AC3E}">
        <p14:creationId xmlns:p14="http://schemas.microsoft.com/office/powerpoint/2010/main" val="1698473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14A107A9-3F87-4B70-A356-E6738B2DD02A}"/>
              </a:ext>
            </a:extLst>
          </p:cNvPr>
          <p:cNvCxnSpPr>
            <a:cxnSpLocks/>
          </p:cNvCxnSpPr>
          <p:nvPr/>
        </p:nvCxnSpPr>
        <p:spPr>
          <a:xfrm flipH="1">
            <a:off x="6263040"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922FAB-A66C-470B-BA9E-E1336CD6A4B4}"/>
              </a:ext>
            </a:extLst>
          </p:cNvPr>
          <p:cNvCxnSpPr>
            <a:cxnSpLocks/>
          </p:cNvCxnSpPr>
          <p:nvPr/>
        </p:nvCxnSpPr>
        <p:spPr>
          <a:xfrm>
            <a:off x="9949711" y="2993615"/>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A27F2C-8F59-4643-9663-2C8317B7BC9B}"/>
              </a:ext>
            </a:extLst>
          </p:cNvPr>
          <p:cNvCxnSpPr>
            <a:cxnSpLocks/>
          </p:cNvCxnSpPr>
          <p:nvPr/>
        </p:nvCxnSpPr>
        <p:spPr>
          <a:xfrm>
            <a:off x="4428233"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EC95E-E9C2-5648-9FE8-CD688B692A50}"/>
              </a:ext>
            </a:extLst>
          </p:cNvPr>
          <p:cNvSpPr>
            <a:spLocks noGrp="1"/>
          </p:cNvSpPr>
          <p:nvPr>
            <p:ph type="title"/>
          </p:nvPr>
        </p:nvSpPr>
        <p:spPr>
          <a:xfrm>
            <a:off x="12701" y="2"/>
            <a:ext cx="11435552" cy="1077383"/>
          </a:xfrm>
        </p:spPr>
        <p:txBody>
          <a:bodyPr>
            <a:normAutofit/>
          </a:bodyPr>
          <a:lstStyle/>
          <a:p>
            <a:r>
              <a:rPr lang="en-US" sz="2800" dirty="0"/>
              <a:t>Journey 2: Query Resolution – WebRTC Feature</a:t>
            </a:r>
          </a:p>
        </p:txBody>
      </p:sp>
      <p:cxnSp>
        <p:nvCxnSpPr>
          <p:cNvPr id="23" name="Straight Connector 22">
            <a:extLst>
              <a:ext uri="{FF2B5EF4-FFF2-40B4-BE49-F238E27FC236}">
                <a16:creationId xmlns:a16="http://schemas.microsoft.com/office/drawing/2014/main" id="{A4962522-DCD6-47A5-BD20-A78970AA786C}"/>
              </a:ext>
            </a:extLst>
          </p:cNvPr>
          <p:cNvCxnSpPr>
            <a:cxnSpLocks/>
            <a:endCxn id="49" idx="1"/>
          </p:cNvCxnSpPr>
          <p:nvPr/>
        </p:nvCxnSpPr>
        <p:spPr>
          <a:xfrm>
            <a:off x="148797" y="3645335"/>
            <a:ext cx="10677411" cy="12005"/>
          </a:xfrm>
          <a:prstGeom prst="line">
            <a:avLst/>
          </a:prstGeom>
          <a:noFill/>
          <a:ln w="28575" cap="flat" cmpd="sng" algn="ctr">
            <a:solidFill>
              <a:sysClr val="window" lastClr="FFFFFF">
                <a:lumMod val="50000"/>
              </a:sysClr>
            </a:solidFill>
            <a:prstDash val="dash"/>
            <a:miter lim="800000"/>
            <a:headEnd type="oval" w="med" len="med"/>
            <a:tailEnd type="triangle" w="med" len="med"/>
          </a:ln>
          <a:effectLst/>
        </p:spPr>
      </p:cxnSp>
      <p:cxnSp>
        <p:nvCxnSpPr>
          <p:cNvPr id="25" name="Straight Connector 24">
            <a:extLst>
              <a:ext uri="{FF2B5EF4-FFF2-40B4-BE49-F238E27FC236}">
                <a16:creationId xmlns:a16="http://schemas.microsoft.com/office/drawing/2014/main" id="{6FB8D1D6-16B3-4FF4-92CB-A5EFCD57C90B}"/>
              </a:ext>
            </a:extLst>
          </p:cNvPr>
          <p:cNvCxnSpPr>
            <a:cxnSpLocks/>
          </p:cNvCxnSpPr>
          <p:nvPr/>
        </p:nvCxnSpPr>
        <p:spPr>
          <a:xfrm>
            <a:off x="2562427" y="2979090"/>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8DC2900-6DF2-4A20-8D2A-94DA5BC70B1A}"/>
              </a:ext>
            </a:extLst>
          </p:cNvPr>
          <p:cNvSpPr/>
          <p:nvPr/>
        </p:nvSpPr>
        <p:spPr>
          <a:xfrm>
            <a:off x="2359227"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1</a:t>
            </a:r>
          </a:p>
        </p:txBody>
      </p:sp>
      <p:pic>
        <p:nvPicPr>
          <p:cNvPr id="28" name="Picture 27">
            <a:extLst>
              <a:ext uri="{FF2B5EF4-FFF2-40B4-BE49-F238E27FC236}">
                <a16:creationId xmlns:a16="http://schemas.microsoft.com/office/drawing/2014/main" id="{B701E8AA-30AA-4AC4-A6F3-F06F72ADF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7348" y="2223329"/>
            <a:ext cx="919625" cy="919625"/>
          </a:xfrm>
          <a:prstGeom prst="rect">
            <a:avLst/>
          </a:prstGeom>
        </p:spPr>
      </p:pic>
      <p:sp>
        <p:nvSpPr>
          <p:cNvPr id="34" name="Oval 33">
            <a:extLst>
              <a:ext uri="{FF2B5EF4-FFF2-40B4-BE49-F238E27FC236}">
                <a16:creationId xmlns:a16="http://schemas.microsoft.com/office/drawing/2014/main" id="{284461C5-3570-4389-9897-68B4952D017D}"/>
              </a:ext>
            </a:extLst>
          </p:cNvPr>
          <p:cNvSpPr/>
          <p:nvPr/>
        </p:nvSpPr>
        <p:spPr>
          <a:xfrm>
            <a:off x="423801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2</a:t>
            </a:r>
          </a:p>
        </p:txBody>
      </p:sp>
      <p:sp>
        <p:nvSpPr>
          <p:cNvPr id="40" name="Oval 39">
            <a:extLst>
              <a:ext uri="{FF2B5EF4-FFF2-40B4-BE49-F238E27FC236}">
                <a16:creationId xmlns:a16="http://schemas.microsoft.com/office/drawing/2014/main" id="{E15D2EC5-97C4-44AF-911E-772B81AB534B}"/>
              </a:ext>
            </a:extLst>
          </p:cNvPr>
          <p:cNvSpPr/>
          <p:nvPr/>
        </p:nvSpPr>
        <p:spPr>
          <a:xfrm>
            <a:off x="6048020"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3</a:t>
            </a:r>
          </a:p>
        </p:txBody>
      </p:sp>
      <p:pic>
        <p:nvPicPr>
          <p:cNvPr id="44" name="Picture 43">
            <a:extLst>
              <a:ext uri="{FF2B5EF4-FFF2-40B4-BE49-F238E27FC236}">
                <a16:creationId xmlns:a16="http://schemas.microsoft.com/office/drawing/2014/main" id="{3967FC28-962E-4E98-97E5-384F9673FA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9868" y="2075609"/>
            <a:ext cx="888723" cy="888723"/>
          </a:xfrm>
          <a:prstGeom prst="rect">
            <a:avLst/>
          </a:prstGeom>
        </p:spPr>
      </p:pic>
      <p:sp>
        <p:nvSpPr>
          <p:cNvPr id="46" name="Oval 45">
            <a:extLst>
              <a:ext uri="{FF2B5EF4-FFF2-40B4-BE49-F238E27FC236}">
                <a16:creationId xmlns:a16="http://schemas.microsoft.com/office/drawing/2014/main" id="{0F53FD44-59B8-4499-9B7E-E4A009DC10F6}"/>
              </a:ext>
            </a:extLst>
          </p:cNvPr>
          <p:cNvSpPr/>
          <p:nvPr/>
        </p:nvSpPr>
        <p:spPr>
          <a:xfrm>
            <a:off x="9749092" y="3414372"/>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4</a:t>
            </a:r>
          </a:p>
        </p:txBody>
      </p:sp>
      <p:pic>
        <p:nvPicPr>
          <p:cNvPr id="49" name="Picture 48">
            <a:extLst>
              <a:ext uri="{FF2B5EF4-FFF2-40B4-BE49-F238E27FC236}">
                <a16:creationId xmlns:a16="http://schemas.microsoft.com/office/drawing/2014/main" id="{CEB5F51B-DCD4-47B6-B735-AAF8CD83E7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6209" y="3172052"/>
            <a:ext cx="977111" cy="970576"/>
          </a:xfrm>
          <a:prstGeom prst="rect">
            <a:avLst/>
          </a:prstGeom>
        </p:spPr>
      </p:pic>
      <p:sp>
        <p:nvSpPr>
          <p:cNvPr id="50" name="Rectangle 49">
            <a:extLst>
              <a:ext uri="{FF2B5EF4-FFF2-40B4-BE49-F238E27FC236}">
                <a16:creationId xmlns:a16="http://schemas.microsoft.com/office/drawing/2014/main" id="{B3481251-0776-4D4C-8B2E-0EE9AAF00D62}"/>
              </a:ext>
            </a:extLst>
          </p:cNvPr>
          <p:cNvSpPr/>
          <p:nvPr/>
        </p:nvSpPr>
        <p:spPr>
          <a:xfrm>
            <a:off x="10594404" y="2140555"/>
            <a:ext cx="1330105" cy="830997"/>
          </a:xfrm>
          <a:prstGeom prst="rect">
            <a:avLst/>
          </a:prstGeom>
        </p:spPr>
        <p:txBody>
          <a:bodyPr wrap="square">
            <a:spAutoFit/>
          </a:bodyPr>
          <a:lstStyle/>
          <a:p>
            <a:pPr algn="ctr" defTabSz="1219170">
              <a:defRPr/>
            </a:pPr>
            <a:r>
              <a:rPr lang="en-US" sz="1600" b="1" dirty="0">
                <a:solidFill>
                  <a:srgbClr val="0070AD"/>
                </a:solidFill>
                <a:latin typeface="+mj-lt"/>
              </a:rPr>
              <a:t>Customer query resolved</a:t>
            </a:r>
          </a:p>
        </p:txBody>
      </p:sp>
      <p:pic>
        <p:nvPicPr>
          <p:cNvPr id="31" name="Picture 30">
            <a:extLst>
              <a:ext uri="{FF2B5EF4-FFF2-40B4-BE49-F238E27FC236}">
                <a16:creationId xmlns:a16="http://schemas.microsoft.com/office/drawing/2014/main" id="{B54ADF79-8A93-4024-B96C-94881D214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8506" y="2061060"/>
            <a:ext cx="888723" cy="888723"/>
          </a:xfrm>
          <a:prstGeom prst="rect">
            <a:avLst/>
          </a:prstGeom>
        </p:spPr>
      </p:pic>
      <p:sp>
        <p:nvSpPr>
          <p:cNvPr id="54" name="Rectangle 53">
            <a:extLst>
              <a:ext uri="{FF2B5EF4-FFF2-40B4-BE49-F238E27FC236}">
                <a16:creationId xmlns:a16="http://schemas.microsoft.com/office/drawing/2014/main" id="{339F426A-D14B-40FD-B131-2EB31D294812}"/>
              </a:ext>
            </a:extLst>
          </p:cNvPr>
          <p:cNvSpPr/>
          <p:nvPr/>
        </p:nvSpPr>
        <p:spPr>
          <a:xfrm>
            <a:off x="3731777" y="4407074"/>
            <a:ext cx="1473481" cy="338554"/>
          </a:xfrm>
          <a:prstGeom prst="rect">
            <a:avLst/>
          </a:prstGeom>
        </p:spPr>
        <p:txBody>
          <a:bodyPr wrap="none">
            <a:spAutoFit/>
          </a:bodyPr>
          <a:lstStyle/>
          <a:p>
            <a:pPr algn="ctr" defTabSz="1219170">
              <a:defRPr/>
            </a:pPr>
            <a:r>
              <a:rPr lang="en-US" sz="1600" dirty="0">
                <a:solidFill>
                  <a:srgbClr val="0070AD"/>
                </a:solidFill>
                <a:latin typeface="Verdana"/>
              </a:rPr>
              <a:t>Internet Call</a:t>
            </a:r>
          </a:p>
        </p:txBody>
      </p:sp>
      <p:sp>
        <p:nvSpPr>
          <p:cNvPr id="55" name="Rectangle 54">
            <a:extLst>
              <a:ext uri="{FF2B5EF4-FFF2-40B4-BE49-F238E27FC236}">
                <a16:creationId xmlns:a16="http://schemas.microsoft.com/office/drawing/2014/main" id="{EEA30041-324A-49F2-B1ED-8ADAC0CA39C1}"/>
              </a:ext>
            </a:extLst>
          </p:cNvPr>
          <p:cNvSpPr/>
          <p:nvPr/>
        </p:nvSpPr>
        <p:spPr>
          <a:xfrm>
            <a:off x="1907649" y="4407074"/>
            <a:ext cx="1314784" cy="584775"/>
          </a:xfrm>
          <a:prstGeom prst="rect">
            <a:avLst/>
          </a:prstGeom>
        </p:spPr>
        <p:txBody>
          <a:bodyPr wrap="none">
            <a:spAutoFit/>
          </a:bodyPr>
          <a:lstStyle/>
          <a:p>
            <a:pPr algn="ctr" defTabSz="1219170">
              <a:defRPr/>
            </a:pPr>
            <a:r>
              <a:rPr lang="en-US" sz="1600" dirty="0">
                <a:solidFill>
                  <a:srgbClr val="0070AD"/>
                </a:solidFill>
                <a:latin typeface="Verdana"/>
              </a:rPr>
              <a:t>Website/</a:t>
            </a:r>
          </a:p>
          <a:p>
            <a:pPr algn="ctr" defTabSz="1219170">
              <a:defRPr/>
            </a:pPr>
            <a:r>
              <a:rPr lang="en-US" sz="1600" dirty="0">
                <a:solidFill>
                  <a:srgbClr val="0070AD"/>
                </a:solidFill>
                <a:latin typeface="Verdana"/>
              </a:rPr>
              <a:t>Mobile App</a:t>
            </a:r>
          </a:p>
        </p:txBody>
      </p:sp>
      <p:sp>
        <p:nvSpPr>
          <p:cNvPr id="58" name="Rectangle 57">
            <a:extLst>
              <a:ext uri="{FF2B5EF4-FFF2-40B4-BE49-F238E27FC236}">
                <a16:creationId xmlns:a16="http://schemas.microsoft.com/office/drawing/2014/main" id="{E2677C03-5E27-4F8E-AB25-141CB5F0812B}"/>
              </a:ext>
            </a:extLst>
          </p:cNvPr>
          <p:cNvSpPr/>
          <p:nvPr/>
        </p:nvSpPr>
        <p:spPr>
          <a:xfrm>
            <a:off x="9365529" y="4745628"/>
            <a:ext cx="1217400" cy="646331"/>
          </a:xfrm>
          <a:prstGeom prst="rect">
            <a:avLst/>
          </a:prstGeom>
        </p:spPr>
        <p:txBody>
          <a:bodyPr wrap="square">
            <a:spAutoFit/>
          </a:bodyPr>
          <a:lstStyle/>
          <a:p>
            <a:pPr algn="ctr" defTabSz="1219170">
              <a:defRPr/>
            </a:pPr>
            <a:r>
              <a:rPr lang="en-US" sz="1200" dirty="0">
                <a:solidFill>
                  <a:srgbClr val="0070AD"/>
                </a:solidFill>
                <a:latin typeface="+mj-lt"/>
              </a:rPr>
              <a:t>Customer connects to an agent</a:t>
            </a:r>
          </a:p>
        </p:txBody>
      </p:sp>
      <p:pic>
        <p:nvPicPr>
          <p:cNvPr id="5" name="Picture 4">
            <a:extLst>
              <a:ext uri="{FF2B5EF4-FFF2-40B4-BE49-F238E27FC236}">
                <a16:creationId xmlns:a16="http://schemas.microsoft.com/office/drawing/2014/main" id="{978463E2-5340-4BA3-8D88-17B900A295E6}"/>
              </a:ext>
            </a:extLst>
          </p:cNvPr>
          <p:cNvPicPr>
            <a:picLocks noChangeAspect="1"/>
          </p:cNvPicPr>
          <p:nvPr/>
        </p:nvPicPr>
        <p:blipFill>
          <a:blip r:embed="rId6"/>
          <a:stretch>
            <a:fillRect/>
          </a:stretch>
        </p:blipFill>
        <p:spPr>
          <a:xfrm>
            <a:off x="236703" y="1696169"/>
            <a:ext cx="1600151" cy="1789799"/>
          </a:xfrm>
          <a:prstGeom prst="rect">
            <a:avLst/>
          </a:prstGeom>
        </p:spPr>
      </p:pic>
      <p:sp>
        <p:nvSpPr>
          <p:cNvPr id="6" name="Rectangle 5">
            <a:extLst>
              <a:ext uri="{FF2B5EF4-FFF2-40B4-BE49-F238E27FC236}">
                <a16:creationId xmlns:a16="http://schemas.microsoft.com/office/drawing/2014/main" id="{B5BB0466-E92B-42CD-AC41-BB763B287392}"/>
              </a:ext>
            </a:extLst>
          </p:cNvPr>
          <p:cNvSpPr/>
          <p:nvPr/>
        </p:nvSpPr>
        <p:spPr>
          <a:xfrm>
            <a:off x="113163" y="6591118"/>
            <a:ext cx="2975495" cy="338554"/>
          </a:xfrm>
          <a:prstGeom prst="rect">
            <a:avLst/>
          </a:prstGeom>
        </p:spPr>
        <p:txBody>
          <a:bodyPr wrap="none">
            <a:spAutoFit/>
          </a:bodyPr>
          <a:lstStyle/>
          <a:p>
            <a:r>
              <a:rPr lang="en-GB" sz="800" dirty="0">
                <a:solidFill>
                  <a:schemeClr val="bg2">
                    <a:lumMod val="50000"/>
                  </a:schemeClr>
                </a:solidFill>
                <a:latin typeface="-apple-system"/>
              </a:rPr>
              <a:t>Photos by </a:t>
            </a:r>
            <a:r>
              <a:rPr lang="en-GB" sz="800" dirty="0">
                <a:solidFill>
                  <a:schemeClr val="bg2">
                    <a:lumMod val="50000"/>
                  </a:schemeClr>
                </a:solidFill>
                <a:latin typeface="-apple-system"/>
                <a:hlinkClick r:id="rId7">
                  <a:extLst>
                    <a:ext uri="{A12FA001-AC4F-418D-AE19-62706E023703}">
                      <ahyp:hlinkClr xmlns:ahyp="http://schemas.microsoft.com/office/drawing/2018/hyperlinkcolor" val="tx"/>
                    </a:ext>
                  </a:extLst>
                </a:hlinkClick>
              </a:rPr>
              <a:t>BBH Singapore</a:t>
            </a:r>
            <a:r>
              <a:rPr lang="en-GB" sz="800" dirty="0">
                <a:solidFill>
                  <a:schemeClr val="bg2">
                    <a:lumMod val="50000"/>
                  </a:schemeClr>
                </a:solidFill>
                <a:latin typeface="-apple-system"/>
              </a:rPr>
              <a:t> on </a:t>
            </a:r>
            <a:r>
              <a:rPr lang="en-GB" sz="800" dirty="0" err="1">
                <a:solidFill>
                  <a:schemeClr val="bg2">
                    <a:lumMod val="50000"/>
                  </a:schemeClr>
                </a:solidFill>
                <a:latin typeface="-apple-system"/>
                <a:hlinkClick r:id="rId8">
                  <a:extLst>
                    <a:ext uri="{A12FA001-AC4F-418D-AE19-62706E023703}">
                      <ahyp:hlinkClr xmlns:ahyp="http://schemas.microsoft.com/office/drawing/2018/hyperlinkcolor" val="tx"/>
                    </a:ext>
                  </a:extLst>
                </a:hlinkClick>
              </a:rPr>
              <a:t>Unsplash</a:t>
            </a:r>
            <a:r>
              <a:rPr lang="en-GB" sz="800" dirty="0">
                <a:solidFill>
                  <a:schemeClr val="bg2">
                    <a:lumMod val="50000"/>
                  </a:schemeClr>
                </a:solidFill>
                <a:latin typeface="-apple-system"/>
              </a:rPr>
              <a:t> &amp; </a:t>
            </a:r>
            <a:r>
              <a:rPr lang="en-GB" sz="800" b="1" dirty="0">
                <a:solidFill>
                  <a:schemeClr val="bg2">
                    <a:lumMod val="50000"/>
                  </a:schemeClr>
                </a:solidFill>
                <a:latin typeface="-apple-system"/>
                <a:hlinkClick r:id="rId9">
                  <a:extLst>
                    <a:ext uri="{A12FA001-AC4F-418D-AE19-62706E023703}">
                      <ahyp:hlinkClr xmlns:ahyp="http://schemas.microsoft.com/office/drawing/2018/hyperlinkcolor" val="tx"/>
                    </a:ext>
                  </a:extLst>
                </a:hlinkClick>
              </a:rPr>
              <a:t>Mikhail </a:t>
            </a:r>
            <a:r>
              <a:rPr lang="en-GB" sz="800" b="1" dirty="0" err="1">
                <a:solidFill>
                  <a:schemeClr val="bg2">
                    <a:lumMod val="50000"/>
                  </a:schemeClr>
                </a:solidFill>
                <a:latin typeface="-apple-system"/>
                <a:hlinkClick r:id="rId9">
                  <a:extLst>
                    <a:ext uri="{A12FA001-AC4F-418D-AE19-62706E023703}">
                      <ahyp:hlinkClr xmlns:ahyp="http://schemas.microsoft.com/office/drawing/2018/hyperlinkcolor" val="tx"/>
                    </a:ext>
                  </a:extLst>
                </a:hlinkClick>
              </a:rPr>
              <a:t>Nilov</a:t>
            </a:r>
            <a:r>
              <a:rPr lang="en-GB" sz="800" dirty="0">
                <a:solidFill>
                  <a:schemeClr val="bg2">
                    <a:lumMod val="50000"/>
                  </a:schemeClr>
                </a:solidFill>
                <a:latin typeface="-apple-system"/>
              </a:rPr>
              <a:t> from </a:t>
            </a:r>
            <a:r>
              <a:rPr lang="en-GB" sz="800" b="1" dirty="0" err="1">
                <a:solidFill>
                  <a:schemeClr val="bg2">
                    <a:lumMod val="50000"/>
                  </a:schemeClr>
                </a:solidFill>
                <a:latin typeface="-apple-system"/>
                <a:hlinkClick r:id="rId10">
                  <a:extLst>
                    <a:ext uri="{A12FA001-AC4F-418D-AE19-62706E023703}">
                      <ahyp:hlinkClr xmlns:ahyp="http://schemas.microsoft.com/office/drawing/2018/hyperlinkcolor" val="tx"/>
                    </a:ext>
                  </a:extLst>
                </a:hlinkClick>
              </a:rPr>
              <a:t>Pexels</a:t>
            </a:r>
            <a:endParaRPr lang="en-GB" sz="800" dirty="0">
              <a:solidFill>
                <a:schemeClr val="bg2">
                  <a:lumMod val="50000"/>
                </a:schemeClr>
              </a:solidFill>
              <a:latin typeface="-apple-system"/>
            </a:endParaRPr>
          </a:p>
          <a:p>
            <a:endParaRPr lang="en-GB" sz="800" dirty="0">
              <a:solidFill>
                <a:schemeClr val="bg2">
                  <a:lumMod val="50000"/>
                </a:schemeClr>
              </a:solidFill>
            </a:endParaRPr>
          </a:p>
        </p:txBody>
      </p:sp>
      <p:sp>
        <p:nvSpPr>
          <p:cNvPr id="7" name="Rectangle 6">
            <a:extLst>
              <a:ext uri="{FF2B5EF4-FFF2-40B4-BE49-F238E27FC236}">
                <a16:creationId xmlns:a16="http://schemas.microsoft.com/office/drawing/2014/main" id="{0F82C250-5C1D-4A7B-8E65-F0C7CAC4E3B2}"/>
              </a:ext>
            </a:extLst>
          </p:cNvPr>
          <p:cNvSpPr/>
          <p:nvPr/>
        </p:nvSpPr>
        <p:spPr>
          <a:xfrm>
            <a:off x="476216" y="6388722"/>
            <a:ext cx="6096000" cy="646331"/>
          </a:xfrm>
          <a:prstGeom prst="rect">
            <a:avLst/>
          </a:prstGeom>
        </p:spPr>
        <p:txBody>
          <a:bodyPr>
            <a:spAutoFit/>
          </a:bodyPr>
          <a:lstStyle/>
          <a:p>
            <a:br>
              <a:rPr lang="en-GB" dirty="0">
                <a:solidFill>
                  <a:srgbClr val="1A1A1A"/>
                </a:solidFill>
                <a:latin typeface="-apple-system"/>
              </a:rPr>
            </a:br>
            <a:endParaRPr lang="en-GB" dirty="0"/>
          </a:p>
        </p:txBody>
      </p:sp>
      <p:pic>
        <p:nvPicPr>
          <p:cNvPr id="12" name="Picture 11">
            <a:extLst>
              <a:ext uri="{FF2B5EF4-FFF2-40B4-BE49-F238E27FC236}">
                <a16:creationId xmlns:a16="http://schemas.microsoft.com/office/drawing/2014/main" id="{19D48F52-ED6A-4A78-A7B6-D37B0CA2F270}"/>
              </a:ext>
            </a:extLst>
          </p:cNvPr>
          <p:cNvPicPr>
            <a:picLocks noChangeAspect="1"/>
          </p:cNvPicPr>
          <p:nvPr/>
        </p:nvPicPr>
        <p:blipFill>
          <a:blip r:embed="rId11"/>
          <a:stretch>
            <a:fillRect/>
          </a:stretch>
        </p:blipFill>
        <p:spPr>
          <a:xfrm>
            <a:off x="274479" y="4166971"/>
            <a:ext cx="1390606" cy="1922387"/>
          </a:xfrm>
          <a:prstGeom prst="rect">
            <a:avLst/>
          </a:prstGeom>
        </p:spPr>
      </p:pic>
      <p:pic>
        <p:nvPicPr>
          <p:cNvPr id="33" name="Picture 32">
            <a:extLst>
              <a:ext uri="{FF2B5EF4-FFF2-40B4-BE49-F238E27FC236}">
                <a16:creationId xmlns:a16="http://schemas.microsoft.com/office/drawing/2014/main" id="{979C8B08-8522-4E02-836B-E37C2FFC10E5}"/>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137375" y="2153021"/>
            <a:ext cx="581716" cy="607694"/>
          </a:xfrm>
          <a:prstGeom prst="rect">
            <a:avLst/>
          </a:prstGeom>
        </p:spPr>
      </p:pic>
      <p:sp>
        <p:nvSpPr>
          <p:cNvPr id="35" name="Rectangle 34">
            <a:extLst>
              <a:ext uri="{FF2B5EF4-FFF2-40B4-BE49-F238E27FC236}">
                <a16:creationId xmlns:a16="http://schemas.microsoft.com/office/drawing/2014/main" id="{6599D587-89AE-4B31-A1E2-1D1C18278992}"/>
              </a:ext>
            </a:extLst>
          </p:cNvPr>
          <p:cNvSpPr/>
          <p:nvPr/>
        </p:nvSpPr>
        <p:spPr>
          <a:xfrm>
            <a:off x="5753927" y="4407074"/>
            <a:ext cx="1018227" cy="338554"/>
          </a:xfrm>
          <a:prstGeom prst="rect">
            <a:avLst/>
          </a:prstGeom>
        </p:spPr>
        <p:txBody>
          <a:bodyPr wrap="none">
            <a:spAutoFit/>
          </a:bodyPr>
          <a:lstStyle/>
          <a:p>
            <a:pPr algn="ctr" defTabSz="1219170">
              <a:defRPr/>
            </a:pPr>
            <a:r>
              <a:rPr lang="en-US" sz="1600" dirty="0">
                <a:solidFill>
                  <a:srgbClr val="0070AD"/>
                </a:solidFill>
                <a:latin typeface="Verdana"/>
              </a:rPr>
              <a:t>NLP IVR</a:t>
            </a:r>
          </a:p>
        </p:txBody>
      </p:sp>
      <p:sp>
        <p:nvSpPr>
          <p:cNvPr id="38" name="Rectangle 37">
            <a:extLst>
              <a:ext uri="{FF2B5EF4-FFF2-40B4-BE49-F238E27FC236}">
                <a16:creationId xmlns:a16="http://schemas.microsoft.com/office/drawing/2014/main" id="{2A442D1D-4451-4F5D-B4B4-5FF8BC765D89}"/>
              </a:ext>
            </a:extLst>
          </p:cNvPr>
          <p:cNvSpPr/>
          <p:nvPr/>
        </p:nvSpPr>
        <p:spPr>
          <a:xfrm>
            <a:off x="9218357" y="4410958"/>
            <a:ext cx="1473481" cy="338554"/>
          </a:xfrm>
          <a:prstGeom prst="rect">
            <a:avLst/>
          </a:prstGeom>
        </p:spPr>
        <p:txBody>
          <a:bodyPr wrap="none">
            <a:spAutoFit/>
          </a:bodyPr>
          <a:lstStyle/>
          <a:p>
            <a:pPr algn="ctr" defTabSz="1219170">
              <a:defRPr/>
            </a:pPr>
            <a:r>
              <a:rPr lang="en-US" sz="1600" dirty="0">
                <a:solidFill>
                  <a:srgbClr val="0070AD"/>
                </a:solidFill>
                <a:latin typeface="Verdana"/>
              </a:rPr>
              <a:t>Internet Call</a:t>
            </a:r>
          </a:p>
        </p:txBody>
      </p:sp>
      <p:pic>
        <p:nvPicPr>
          <p:cNvPr id="41" name="Picture 40">
            <a:extLst>
              <a:ext uri="{FF2B5EF4-FFF2-40B4-BE49-F238E27FC236}">
                <a16:creationId xmlns:a16="http://schemas.microsoft.com/office/drawing/2014/main" id="{5243887D-70C1-40EA-BDCA-FA671BFF11F6}"/>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l="17182" r="15513"/>
          <a:stretch/>
        </p:blipFill>
        <p:spPr>
          <a:xfrm>
            <a:off x="2310539" y="1434193"/>
            <a:ext cx="455087" cy="706361"/>
          </a:xfrm>
          <a:prstGeom prst="rect">
            <a:avLst/>
          </a:prstGeom>
        </p:spPr>
      </p:pic>
      <p:sp>
        <p:nvSpPr>
          <p:cNvPr id="42" name="Rectangle 41">
            <a:extLst>
              <a:ext uri="{FF2B5EF4-FFF2-40B4-BE49-F238E27FC236}">
                <a16:creationId xmlns:a16="http://schemas.microsoft.com/office/drawing/2014/main" id="{E939DB5F-5DD3-4101-B8DC-807AEEFB746F}"/>
              </a:ext>
            </a:extLst>
          </p:cNvPr>
          <p:cNvSpPr/>
          <p:nvPr/>
        </p:nvSpPr>
        <p:spPr>
          <a:xfrm>
            <a:off x="3593147" y="1227026"/>
            <a:ext cx="1558163" cy="830997"/>
          </a:xfrm>
          <a:prstGeom prst="rect">
            <a:avLst/>
          </a:prstGeom>
        </p:spPr>
        <p:txBody>
          <a:bodyPr wrap="square">
            <a:spAutoFit/>
          </a:bodyPr>
          <a:lstStyle/>
          <a:p>
            <a:pPr algn="ctr" defTabSz="1219170">
              <a:defRPr/>
            </a:pPr>
            <a:r>
              <a:rPr lang="en-GB" sz="1200" i="1" dirty="0">
                <a:solidFill>
                  <a:srgbClr val="0070AD"/>
                </a:solidFill>
                <a:latin typeface="+mj-lt"/>
              </a:rPr>
              <a:t>‘Hi, I’d like to make a claim on my health insurance’</a:t>
            </a:r>
            <a:endParaRPr lang="en-US" sz="1200" i="1" dirty="0">
              <a:solidFill>
                <a:srgbClr val="0070AD"/>
              </a:solidFill>
              <a:latin typeface="+mj-lt"/>
            </a:endParaRPr>
          </a:p>
        </p:txBody>
      </p:sp>
      <p:cxnSp>
        <p:nvCxnSpPr>
          <p:cNvPr id="30" name="Straight Connector 29">
            <a:extLst>
              <a:ext uri="{FF2B5EF4-FFF2-40B4-BE49-F238E27FC236}">
                <a16:creationId xmlns:a16="http://schemas.microsoft.com/office/drawing/2014/main" id="{74950E11-DCFF-4022-9784-E51AF44284DD}"/>
              </a:ext>
            </a:extLst>
          </p:cNvPr>
          <p:cNvCxnSpPr>
            <a:cxnSpLocks/>
          </p:cNvCxnSpPr>
          <p:nvPr/>
        </p:nvCxnSpPr>
        <p:spPr>
          <a:xfrm flipH="1">
            <a:off x="8080083" y="3001888"/>
            <a:ext cx="5161" cy="121920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37059EF-1A15-4F3D-856A-DED05E73ACEB}"/>
              </a:ext>
            </a:extLst>
          </p:cNvPr>
          <p:cNvSpPr/>
          <p:nvPr/>
        </p:nvSpPr>
        <p:spPr>
          <a:xfrm>
            <a:off x="7865063" y="3437170"/>
            <a:ext cx="406400" cy="4064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400" dirty="0">
                <a:solidFill>
                  <a:srgbClr val="0070AD"/>
                </a:solidFill>
                <a:latin typeface="Verdana"/>
              </a:rPr>
              <a:t>3</a:t>
            </a:r>
          </a:p>
        </p:txBody>
      </p:sp>
      <p:pic>
        <p:nvPicPr>
          <p:cNvPr id="36" name="Picture 35">
            <a:extLst>
              <a:ext uri="{FF2B5EF4-FFF2-40B4-BE49-F238E27FC236}">
                <a16:creationId xmlns:a16="http://schemas.microsoft.com/office/drawing/2014/main" id="{7503E896-D767-4E33-8D73-22EB9AA10F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549" y="2083858"/>
            <a:ext cx="888723" cy="888723"/>
          </a:xfrm>
          <a:prstGeom prst="rect">
            <a:avLst/>
          </a:prstGeom>
        </p:spPr>
      </p:pic>
      <p:sp>
        <p:nvSpPr>
          <p:cNvPr id="37" name="Rectangle 36">
            <a:extLst>
              <a:ext uri="{FF2B5EF4-FFF2-40B4-BE49-F238E27FC236}">
                <a16:creationId xmlns:a16="http://schemas.microsoft.com/office/drawing/2014/main" id="{3F24D09A-9D80-4DD0-91E8-8F40943AC2E1}"/>
              </a:ext>
            </a:extLst>
          </p:cNvPr>
          <p:cNvSpPr/>
          <p:nvPr/>
        </p:nvSpPr>
        <p:spPr>
          <a:xfrm>
            <a:off x="7551133" y="4407074"/>
            <a:ext cx="1034259" cy="338554"/>
          </a:xfrm>
          <a:prstGeom prst="rect">
            <a:avLst/>
          </a:prstGeom>
        </p:spPr>
        <p:txBody>
          <a:bodyPr wrap="none">
            <a:spAutoFit/>
          </a:bodyPr>
          <a:lstStyle/>
          <a:p>
            <a:pPr algn="ctr" defTabSz="1219170">
              <a:defRPr/>
            </a:pPr>
            <a:r>
              <a:rPr lang="en-US" sz="1600" dirty="0">
                <a:solidFill>
                  <a:srgbClr val="0070AD"/>
                </a:solidFill>
                <a:latin typeface="Verdana"/>
              </a:rPr>
              <a:t>NLP IDV</a:t>
            </a:r>
          </a:p>
        </p:txBody>
      </p:sp>
    </p:spTree>
    <p:extLst>
      <p:ext uri="{BB962C8B-B14F-4D97-AF65-F5344CB8AC3E}">
        <p14:creationId xmlns:p14="http://schemas.microsoft.com/office/powerpoint/2010/main" val="240355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geminiInvent2">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Invent2" id="{DBF544BF-4A41-438B-AD18-7C4CD2E4939F}" vid="{A83AEABF-C73F-472A-AF96-F3ACE3DE31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BFA73DE0DF4046BB284EC834171CDB" ma:contentTypeVersion="7" ma:contentTypeDescription="Create a new document." ma:contentTypeScope="" ma:versionID="d24695394114e0dfc6bbe7354c247e5a">
  <xsd:schema xmlns:xsd="http://www.w3.org/2001/XMLSchema" xmlns:xs="http://www.w3.org/2001/XMLSchema" xmlns:p="http://schemas.microsoft.com/office/2006/metadata/properties" xmlns:ns3="125ef81a-ba71-45ca-a0b0-0a06e3db97cd" xmlns:ns4="16580411-36bd-4d4a-b7ac-7996c88884ff" targetNamespace="http://schemas.microsoft.com/office/2006/metadata/properties" ma:root="true" ma:fieldsID="d78b5267250e70d20d0bde4205085547" ns3:_="" ns4:_="">
    <xsd:import namespace="125ef81a-ba71-45ca-a0b0-0a06e3db97cd"/>
    <xsd:import namespace="16580411-36bd-4d4a-b7ac-7996c88884f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5ef81a-ba71-45ca-a0b0-0a06e3db97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580411-36bd-4d4a-b7ac-7996c88884f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FA42B5-EF11-4564-934F-CCEDFC40CB14}">
  <ds:schemaRefs>
    <ds:schemaRef ds:uri="http://schemas.microsoft.com/sharepoint/v3/contenttype/forms"/>
  </ds:schemaRefs>
</ds:datastoreItem>
</file>

<file path=customXml/itemProps2.xml><?xml version="1.0" encoding="utf-8"?>
<ds:datastoreItem xmlns:ds="http://schemas.openxmlformats.org/officeDocument/2006/customXml" ds:itemID="{C0AE12A7-59F3-4B03-B88A-B96FDBF9A3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5ef81a-ba71-45ca-a0b0-0a06e3db97cd"/>
    <ds:schemaRef ds:uri="16580411-36bd-4d4a-b7ac-7996c88884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95CEFA-B998-4CC5-9B30-1356927C6F40}">
  <ds:schemaRefs>
    <ds:schemaRef ds:uri="125ef81a-ba71-45ca-a0b0-0a06e3db97c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6580411-36bd-4d4a-b7ac-7996c88884ff"/>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6092</TotalTime>
  <Words>4758</Words>
  <Application>Microsoft Office PowerPoint</Application>
  <PresentationFormat>Widescreen</PresentationFormat>
  <Paragraphs>311</Paragraphs>
  <Slides>22</Slides>
  <Notes>18</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2" baseType="lpstr">
      <vt:lpstr>-apple-system</vt:lpstr>
      <vt:lpstr>Arial</vt:lpstr>
      <vt:lpstr>Calibri</vt:lpstr>
      <vt:lpstr>Calibri Light</vt:lpstr>
      <vt:lpstr>Ubuntu</vt:lpstr>
      <vt:lpstr>Verdana</vt:lpstr>
      <vt:lpstr>Wingdings</vt:lpstr>
      <vt:lpstr>Office Theme</vt:lpstr>
      <vt:lpstr>CapgeminiInvent2</vt:lpstr>
      <vt:lpstr>think-cell Slide</vt:lpstr>
      <vt:lpstr>PowerPoint Presentation</vt:lpstr>
      <vt:lpstr>PowerPoint Presentation</vt:lpstr>
      <vt:lpstr>Journey 1: Query Resolution - Customer Omni-Channel (Supervisor Approval)</vt:lpstr>
      <vt:lpstr>Journey 1 Script (Option A – Query resolved by agent)</vt:lpstr>
      <vt:lpstr>Journey 1 Script (Option B – Customer &amp; Agent are joined by a medical expert for consultation)</vt:lpstr>
      <vt:lpstr>Journey 1 Script (Option B – Customer &amp; Agent are joined by a medical expert for consultation)</vt:lpstr>
      <vt:lpstr>Journey 1 Script (Option C –Agent requires Supervisor Approval)</vt:lpstr>
      <vt:lpstr>PowerPoint Presentation</vt:lpstr>
      <vt:lpstr>Journey 2: Query Resolution – WebRTC Feature</vt:lpstr>
      <vt:lpstr>Journey 2 Script (scenarios 3 &amp; 5,query resolution,RTC &amp; IDV partial fail)</vt:lpstr>
      <vt:lpstr>PowerPoint Presentation</vt:lpstr>
      <vt:lpstr>Journey 3: Customer Identification and Routing</vt:lpstr>
      <vt:lpstr>PowerPoint Presentation</vt:lpstr>
      <vt:lpstr>PowerPoint Presentation</vt:lpstr>
      <vt:lpstr>Journey 4: Assisted Self-Serve Through Chat</vt:lpstr>
      <vt:lpstr>PowerPoint Presentation</vt:lpstr>
      <vt:lpstr>PowerPoint Presentation</vt:lpstr>
      <vt:lpstr>Journey 5: Self-Serve with Virtual Assistant</vt:lpstr>
      <vt:lpstr>PowerPoint Presentation</vt:lpstr>
      <vt:lpstr>PowerPoint Presentation</vt:lpstr>
      <vt:lpstr>Journey 6: Channel Transfers &amp; Payment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Theobald, Gemma</dc:creator>
  <cp:lastModifiedBy>Kelshaw, Anna</cp:lastModifiedBy>
  <cp:revision>23</cp:revision>
  <dcterms:created xsi:type="dcterms:W3CDTF">2021-06-09T14:15:15Z</dcterms:created>
  <dcterms:modified xsi:type="dcterms:W3CDTF">2021-06-14T11:55:16Z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0x0101002ABFA73DE0DF4046BB284EC834171CDB</vt:lpwstr>
  </property>
</Properties>
</file>